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1" r:id="rId2"/>
  </p:sldMasterIdLst>
  <p:notesMasterIdLst>
    <p:notesMasterId r:id="rId15"/>
  </p:notesMasterIdLst>
  <p:sldIdLst>
    <p:sldId id="256" r:id="rId3"/>
    <p:sldId id="257" r:id="rId4"/>
    <p:sldId id="268" r:id="rId5"/>
    <p:sldId id="270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66" r:id="rId14"/>
  </p:sldIdLst>
  <p:sldSz cx="12198350" cy="6858000"/>
  <p:notesSz cx="6797675" cy="9926638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inion" panose="020B0604020202020204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58908" autoAdjust="0"/>
  </p:normalViewPr>
  <p:slideViewPr>
    <p:cSldViewPr>
      <p:cViewPr varScale="1">
        <p:scale>
          <a:sx n="51" d="100"/>
          <a:sy n="51" d="100"/>
        </p:scale>
        <p:origin x="1602" y="60"/>
      </p:cViewPr>
      <p:guideLst>
        <p:guide orient="horz" pos="2160"/>
        <p:guide pos="3842"/>
      </p:guideLst>
    </p:cSldViewPr>
  </p:slideViewPr>
  <p:outlineViewPr>
    <p:cViewPr>
      <p:scale>
        <a:sx n="33" d="100"/>
        <a:sy n="33" d="100"/>
      </p:scale>
      <p:origin x="0" y="-46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8784-F1F2-4D71-B346-94F94D5EBAA2}" type="datetimeFigureOut">
              <a:rPr lang="nl-NL" smtClean="0"/>
              <a:t/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36990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903622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038771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24760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75885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16389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84376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511493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69003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606201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057772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40419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-1"/>
            <a:ext cx="12198349" cy="4521941"/>
          </a:xfrm>
          <a:solidFill>
            <a:srgbClr val="8592BC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11300" y="1052736"/>
            <a:ext cx="10298858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511300" y="3934610"/>
            <a:ext cx="5828311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pic>
        <p:nvPicPr>
          <p:cNvPr id="21" name="Picture 71" descr="Logo-UniversiteitLeiden-CMYK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86" y="4926605"/>
            <a:ext cx="26733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467327" y="3934684"/>
            <a:ext cx="4326359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6543376"/>
            <a:ext cx="28462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79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grafiek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5096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video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7074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11300" y="1052736"/>
            <a:ext cx="10298858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afsluiting</a:t>
            </a:r>
          </a:p>
        </p:txBody>
      </p:sp>
      <p:pic>
        <p:nvPicPr>
          <p:cNvPr id="21" name="Picture 71" descr="Logo-UniversiteitLeiden-CMYK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86" y="4926605"/>
            <a:ext cx="26733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6543376"/>
            <a:ext cx="28462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28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5588" y="1122363"/>
            <a:ext cx="914876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5588" y="3602038"/>
            <a:ext cx="91487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85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807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219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21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225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4775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5375" y="1825625"/>
            <a:ext cx="5184775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7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2195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609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60962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5375" y="1681163"/>
            <a:ext cx="51863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5375" y="2505075"/>
            <a:ext cx="5186363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7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613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68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6846640" cy="4795836"/>
          </a:xfrm>
          <a:noFill/>
        </p:spPr>
        <p:txBody>
          <a:bodyPr vert="horz" wrap="none" lIns="0" tIns="0" rIns="0" bIns="0"/>
          <a:lstStyle>
            <a:lvl1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defRPr sz="2400">
                <a:solidFill>
                  <a:schemeClr val="bg2"/>
                </a:solidFill>
              </a:defRPr>
            </a:lvl1pPr>
            <a:lvl2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tabLst/>
              <a:defRPr sz="2400">
                <a:solidFill>
                  <a:schemeClr val="bg2"/>
                </a:solidFill>
              </a:defRPr>
            </a:lvl6pPr>
            <a:lvl7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wit</a:t>
            </a:r>
          </a:p>
          <a:p>
            <a:pPr lvl="4"/>
            <a:r>
              <a:rPr lang="nl-NL" dirty="0"/>
              <a:t>Kopje geel</a:t>
            </a:r>
          </a:p>
          <a:p>
            <a:pPr lvl="5"/>
            <a:r>
              <a:rPr lang="nl-NL" dirty="0"/>
              <a:t>Opsomming</a:t>
            </a:r>
          </a:p>
          <a:p>
            <a:pPr lvl="6"/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wit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7453634" y="1252538"/>
            <a:ext cx="4339905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6134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54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6363" y="987425"/>
            <a:ext cx="617537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54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5290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54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6363" y="987425"/>
            <a:ext cx="61753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54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343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678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9663" y="365125"/>
            <a:ext cx="2630487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9063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71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685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7926761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8533755" y="1252538"/>
            <a:ext cx="325978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0282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5" y="1252538"/>
            <a:ext cx="5592763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6742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3534273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141267" y="1252538"/>
            <a:ext cx="765227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1762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3" y="1252538"/>
            <a:ext cx="11388876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5822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218777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6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614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6200776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9098614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7344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341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179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8225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2" y="1252836"/>
            <a:ext cx="11389023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7" name="Rechthoek 6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8" name="Rechthoek 7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20" name="Rechthoek 19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04662" y="6453336"/>
            <a:ext cx="508726" cy="4046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nl-NL" sz="1400" b="1" smtClean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 txBox="1">
            <a:spLocks/>
          </p:cNvSpPr>
          <p:nvPr userDrawn="1"/>
        </p:nvSpPr>
        <p:spPr>
          <a:xfrm>
            <a:off x="9177763" y="6453336"/>
            <a:ext cx="2744787" cy="416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0D95B-2DCA-4A8C-818D-5010775FDD58}" type="slidenum">
              <a:rPr lang="nl-NL" smtClean="0">
                <a:solidFill>
                  <a:schemeClr val="bg1"/>
                </a:solidFill>
              </a:rPr>
              <a:pPr/>
              <a:t>‹nr.›</a:t>
            </a:fld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5" r:id="rId4"/>
    <p:sldLayoutId id="2147483661" r:id="rId5"/>
    <p:sldLayoutId id="2147483664" r:id="rId6"/>
    <p:sldLayoutId id="2147483666" r:id="rId7"/>
    <p:sldLayoutId id="2147483662" r:id="rId8"/>
    <p:sldLayoutId id="2147483663" r:id="rId9"/>
    <p:sldLayoutId id="2147483667" r:id="rId10"/>
    <p:sldLayoutId id="2147483668" r:id="rId11"/>
    <p:sldLayoutId id="2147483670" r:id="rId1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1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21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4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40188" y="6356350"/>
            <a:ext cx="4117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5363" y="6356350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51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Regulering van werk in tijden van COVID-19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Hanneke Bennaars| Amsterdam		</a:t>
            </a:r>
          </a:p>
        </p:txBody>
      </p:sp>
    </p:spTree>
    <p:extLst>
      <p:ext uri="{BB962C8B-B14F-4D97-AF65-F5344CB8AC3E}">
        <p14:creationId xmlns:p14="http://schemas.microsoft.com/office/powerpoint/2010/main" val="297781484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CE3C5-E95D-4591-8720-F7732EAB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zijn de voor de hand liggende actoren?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9B16E3-3E21-423D-85F2-2355CA44D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nl-NL" dirty="0"/>
              <a:t>Markt</a:t>
            </a:r>
          </a:p>
          <a:p>
            <a:pPr lvl="1"/>
            <a:r>
              <a:rPr lang="nl-NL" dirty="0"/>
              <a:t>Uitzenders &amp; platformen </a:t>
            </a:r>
          </a:p>
          <a:p>
            <a:pPr lvl="1"/>
            <a:r>
              <a:rPr lang="nl-NL" dirty="0"/>
              <a:t>Regulering vooral gericht op het tegengaan van misbruik, het vermijden van concurrentie op arbeidsvoorwaarden en bescherming van werknemers, niet per se op het bevorderen van arbeidsbemiddeling</a:t>
            </a:r>
          </a:p>
          <a:p>
            <a:pPr lvl="1"/>
            <a:endParaRPr lang="nl-NL" dirty="0"/>
          </a:p>
          <a:p>
            <a:pPr marL="342900" indent="-342900">
              <a:buFont typeface="+mj-lt"/>
              <a:buAutoNum type="arabicPeriod" startAt="3"/>
            </a:pPr>
            <a:r>
              <a:rPr lang="nl-NL" dirty="0"/>
              <a:t>Partijen bij de individuele arbeidsovereenkomst?</a:t>
            </a:r>
          </a:p>
          <a:p>
            <a:pPr lvl="1"/>
            <a:r>
              <a:rPr lang="nl-NL" dirty="0"/>
              <a:t>Naar haar aard niet gericht op arbeidsmarktbeleid</a:t>
            </a:r>
          </a:p>
          <a:p>
            <a:pPr lvl="1"/>
            <a:r>
              <a:rPr lang="nl-NL" dirty="0"/>
              <a:t>Voor zover wel, via ontslagrecht (althans gepoogd)</a:t>
            </a:r>
          </a:p>
          <a:p>
            <a:pPr lvl="1"/>
            <a:r>
              <a:rPr lang="nl-NL" dirty="0"/>
              <a:t>Wel: art. 7:673 lid 6 sub b BW (scholing niet per se voor eigen functie of werkgever)</a:t>
            </a:r>
          </a:p>
          <a:p>
            <a:pPr lvl="1"/>
            <a:r>
              <a:rPr lang="nl-NL" dirty="0"/>
              <a:t>Nog steeds meer gericht op baanzekerheid dan werkzekerheid</a:t>
            </a:r>
          </a:p>
        </p:txBody>
      </p:sp>
    </p:spTree>
    <p:extLst>
      <p:ext uri="{BB962C8B-B14F-4D97-AF65-F5344CB8AC3E}">
        <p14:creationId xmlns:p14="http://schemas.microsoft.com/office/powerpoint/2010/main" val="308493962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A36CD-C91E-445C-8B38-B3B858E2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Afronding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68CE37-57C8-4539-94F3-3B6F27C59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Belangrijkste voorbehoud – er is nog onvoldoende afstand en onvoldoende data beschikbaar om echt harde conclusies te kunnen trekken</a:t>
            </a:r>
          </a:p>
          <a:p>
            <a:r>
              <a:rPr lang="nl-NL" dirty="0"/>
              <a:t>De gevolgen van de maatregelen die zijn genomen raken de onderkant van de arbeidsmarkt hard. Het is de vraag of dat anders was geweest in een ander stelsel</a:t>
            </a:r>
          </a:p>
          <a:p>
            <a:r>
              <a:rPr lang="nl-NL" dirty="0"/>
              <a:t>Het grote aantal ondernemers dat aan het begin van de crisis onmiddellijk vastliep, geeft te denken</a:t>
            </a:r>
          </a:p>
          <a:p>
            <a:r>
              <a:rPr lang="nl-NL" dirty="0"/>
              <a:t>Minder werk los je niet op met (om)scholing of activering</a:t>
            </a:r>
          </a:p>
          <a:p>
            <a:r>
              <a:rPr lang="nl-NL" dirty="0"/>
              <a:t>Niet alles is maakbaar</a:t>
            </a:r>
          </a:p>
          <a:p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practice</a:t>
            </a:r>
            <a:r>
              <a:rPr lang="nl-NL" dirty="0"/>
              <a:t>: de geïntegreerde aanpak: steun, scholing, allocatie, snelle actie bij schulden.</a:t>
            </a:r>
          </a:p>
        </p:txBody>
      </p:sp>
    </p:spTree>
    <p:extLst>
      <p:ext uri="{BB962C8B-B14F-4D97-AF65-F5344CB8AC3E}">
        <p14:creationId xmlns:p14="http://schemas.microsoft.com/office/powerpoint/2010/main" val="913398976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4294967295"/>
          </p:nvPr>
        </p:nvSpPr>
        <p:spPr>
          <a:xfrm>
            <a:off x="0" y="-1"/>
            <a:ext cx="12198349" cy="4521941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6835830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Inhoudsopgave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wrap="square" anchor="ctr"/>
          <a:lstStyle/>
          <a:p>
            <a:r>
              <a:rPr lang="nl-NL" dirty="0"/>
              <a:t>‘Never waste a </a:t>
            </a:r>
            <a:r>
              <a:rPr lang="nl-NL" dirty="0" err="1"/>
              <a:t>good</a:t>
            </a:r>
            <a:r>
              <a:rPr lang="nl-NL" dirty="0"/>
              <a:t> crisis’ of toch iets meer nuance?</a:t>
            </a:r>
          </a:p>
          <a:p>
            <a:r>
              <a:rPr lang="nl-NL" dirty="0"/>
              <a:t>Wie alloceert het beste?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4BD81745-FAA0-406A-80A1-0B204BAA71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6210502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4C1CE8E8-945B-4E23-BAF1-1C3D4ACE3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360279"/>
              </p:ext>
            </p:extLst>
          </p:nvPr>
        </p:nvGraphicFramePr>
        <p:xfrm>
          <a:off x="407605" y="836712"/>
          <a:ext cx="11383140" cy="56088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94380">
                  <a:extLst>
                    <a:ext uri="{9D8B030D-6E8A-4147-A177-3AD203B41FA5}">
                      <a16:colId xmlns:a16="http://schemas.microsoft.com/office/drawing/2014/main" val="1054940284"/>
                    </a:ext>
                  </a:extLst>
                </a:gridCol>
                <a:gridCol w="3794380">
                  <a:extLst>
                    <a:ext uri="{9D8B030D-6E8A-4147-A177-3AD203B41FA5}">
                      <a16:colId xmlns:a16="http://schemas.microsoft.com/office/drawing/2014/main" val="1274324406"/>
                    </a:ext>
                  </a:extLst>
                </a:gridCol>
                <a:gridCol w="3794380">
                  <a:extLst>
                    <a:ext uri="{9D8B030D-6E8A-4147-A177-3AD203B41FA5}">
                      <a16:colId xmlns:a16="http://schemas.microsoft.com/office/drawing/2014/main" val="3533772862"/>
                    </a:ext>
                  </a:extLst>
                </a:gridCol>
              </a:tblGrid>
              <a:tr h="464080">
                <a:tc>
                  <a:txBody>
                    <a:bodyPr/>
                    <a:lstStyle/>
                    <a:p>
                      <a:r>
                        <a:rPr lang="nl-NL" dirty="0"/>
                        <a:t>Probleem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Oplossingsrichting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Concreter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05426"/>
                  </a:ext>
                </a:extLst>
              </a:tr>
              <a:tr h="763440">
                <a:tc>
                  <a:txBody>
                    <a:bodyPr/>
                    <a:lstStyle/>
                    <a:p>
                      <a:r>
                        <a:rPr lang="nl-NL" dirty="0"/>
                        <a:t>Duurzame arbeidsrelaties worden ontmoedigd en externe flexibiliteit wordt gestimuleerd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Bevorderen interne wendbaarheid en afremmen externe </a:t>
                      </a:r>
                      <a:r>
                        <a:rPr lang="nl-NL" dirty="0" err="1"/>
                        <a:t>flex</a:t>
                      </a:r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ontlasten werkgeverschap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Interne flexibiliteit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Tijdelijk echt tijdelijk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819850"/>
                  </a:ext>
                </a:extLst>
              </a:tr>
              <a:tr h="1212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Onoverzichtelijk en moeilijk handhaafbaar stelsel van contractvormen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Creëer een overzichtelijker stelsel van </a:t>
                      </a:r>
                      <a:r>
                        <a:rPr lang="nl-NL" dirty="0" err="1"/>
                        <a:t>contractsvormen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Betere afbakening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geen misbruik driehoeksrelaties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Minder keuzevrijheid in vorm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Vergroten opeisbaarheid rechten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042190"/>
                  </a:ext>
                </a:extLst>
              </a:tr>
              <a:tr h="519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Aanpassingsvermogen van werkenden onvoldoende geborgd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Stel alle werkenden in staat zich te ontwikkelen en te blijven leren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Individueel ontwikkelbudget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Loopbaanwinkel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964172"/>
                  </a:ext>
                </a:extLst>
              </a:tr>
              <a:tr h="631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Grote verschillen in fiscale behandeling en inkomenszekerheid van werkenden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Fiscaal gelijke behandeling en basisinkomenszekerheid voor alle werkenden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Lagere lasten arbeid + fiscaal gelijk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AOV voor alle werkenden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Uniforme pensioenvoorwaarden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829061"/>
                  </a:ext>
                </a:extLst>
              </a:tr>
              <a:tr h="893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Sociale zekerheidstelsel is te weinig proactief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Kom tot een activerend en inclusief arbeidsmarktbeleid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Tijdig switchen /effectief privaat-publieke ondersteuning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wederkerigheid &amp; volwaardige participatie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485661"/>
                  </a:ext>
                </a:extLst>
              </a:tr>
            </a:tbl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5396AE79-4E22-44B4-95B0-A800F9EA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25" y="332656"/>
            <a:ext cx="11389024" cy="432048"/>
          </a:xfrm>
        </p:spPr>
        <p:txBody>
          <a:bodyPr/>
          <a:lstStyle/>
          <a:p>
            <a:pPr algn="ctr"/>
            <a:r>
              <a:rPr lang="nl-NL" dirty="0"/>
              <a:t>Advies Regulering van werk</a:t>
            </a:r>
          </a:p>
        </p:txBody>
      </p:sp>
    </p:spTree>
    <p:extLst>
      <p:ext uri="{BB962C8B-B14F-4D97-AF65-F5344CB8AC3E}">
        <p14:creationId xmlns:p14="http://schemas.microsoft.com/office/powerpoint/2010/main" val="228428059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Noodpakketten overheid</a:t>
            </a:r>
          </a:p>
        </p:txBody>
      </p:sp>
      <p:sp>
        <p:nvSpPr>
          <p:cNvPr id="8" name="Tijdelijke aanduiding voor verticale tekst 7"/>
          <p:cNvSpPr>
            <a:spLocks noGrp="1"/>
          </p:cNvSpPr>
          <p:nvPr>
            <p:ph type="body" orient="vert" idx="1"/>
          </p:nvPr>
        </p:nvSpPr>
        <p:spPr>
          <a:xfrm>
            <a:off x="4298975" y="1263140"/>
            <a:ext cx="3312368" cy="232018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TOZO</a:t>
            </a:r>
          </a:p>
          <a:p>
            <a:pPr marL="0" indent="0">
              <a:buNone/>
            </a:pPr>
            <a:r>
              <a:rPr lang="nl-NL" dirty="0"/>
              <a:t>Aangepaste bijstand voor zelfstandigen</a:t>
            </a:r>
          </a:p>
          <a:p>
            <a:pPr marL="0" indent="0">
              <a:buNone/>
            </a:pPr>
            <a:r>
              <a:rPr lang="nl-NL" dirty="0"/>
              <a:t>Bereik TOZO 1: 374.000</a:t>
            </a:r>
            <a:br>
              <a:rPr lang="nl-NL" dirty="0"/>
            </a:b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(schatting 9/7/20, rijksoverheid)</a:t>
            </a:r>
            <a:br>
              <a:rPr lang="nl-N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dirty="0"/>
              <a:t>Bereik TOZO 2: 103.000</a:t>
            </a:r>
            <a:br>
              <a:rPr lang="nl-NL" dirty="0"/>
            </a:b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(cijfers 7/9/20, rijksoverheid)</a:t>
            </a:r>
          </a:p>
        </p:txBody>
      </p:sp>
      <p:sp>
        <p:nvSpPr>
          <p:cNvPr id="4" name="Tijdelijke aanduiding voor verticale tekst 7">
            <a:extLst>
              <a:ext uri="{FF2B5EF4-FFF2-40B4-BE49-F238E27FC236}">
                <a16:creationId xmlns:a16="http://schemas.microsoft.com/office/drawing/2014/main" id="{2D646315-0A4E-421B-B289-AA19C35807EF}"/>
              </a:ext>
            </a:extLst>
          </p:cNvPr>
          <p:cNvSpPr txBox="1">
            <a:spLocks/>
          </p:cNvSpPr>
          <p:nvPr/>
        </p:nvSpPr>
        <p:spPr>
          <a:xfrm>
            <a:off x="8043391" y="1255473"/>
            <a:ext cx="3462265" cy="2320180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/>
              <a:t>TOGS/TVL</a:t>
            </a:r>
          </a:p>
          <a:p>
            <a:pPr marL="0" indent="0">
              <a:buNone/>
            </a:pPr>
            <a:r>
              <a:rPr lang="nl-NL" dirty="0"/>
              <a:t>Tegemoetkoming in de vaste lasten voor ondernemers</a:t>
            </a:r>
          </a:p>
          <a:p>
            <a:pPr marL="0" indent="0">
              <a:buNone/>
            </a:pPr>
            <a:r>
              <a:rPr lang="nl-NL" dirty="0"/>
              <a:t>Bereik TOGS: 178.050 bedrijven</a:t>
            </a: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(CBS 28/5/20)</a:t>
            </a:r>
          </a:p>
        </p:txBody>
      </p:sp>
      <p:sp>
        <p:nvSpPr>
          <p:cNvPr id="5" name="Tijdelijke aanduiding voor verticale tekst 7">
            <a:extLst>
              <a:ext uri="{FF2B5EF4-FFF2-40B4-BE49-F238E27FC236}">
                <a16:creationId xmlns:a16="http://schemas.microsoft.com/office/drawing/2014/main" id="{4C10178A-ADF4-4B01-A38E-F7182FCCDDC4}"/>
              </a:ext>
            </a:extLst>
          </p:cNvPr>
          <p:cNvSpPr txBox="1">
            <a:spLocks/>
          </p:cNvSpPr>
          <p:nvPr/>
        </p:nvSpPr>
        <p:spPr>
          <a:xfrm>
            <a:off x="404662" y="1263140"/>
            <a:ext cx="3462265" cy="23201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/>
              <a:t>NOW1</a:t>
            </a:r>
          </a:p>
          <a:p>
            <a:pPr marL="0" indent="0">
              <a:buNone/>
            </a:pPr>
            <a:r>
              <a:rPr lang="nl-NL" dirty="0"/>
              <a:t>Loonkostensubsidie voor werkgever</a:t>
            </a:r>
          </a:p>
          <a:p>
            <a:pPr marL="0" indent="0">
              <a:buNone/>
            </a:pPr>
            <a:r>
              <a:rPr lang="nl-NL" dirty="0"/>
              <a:t>Bereik NOW 1: 2,1 </a:t>
            </a:r>
            <a:r>
              <a:rPr lang="nl-NL" dirty="0" err="1"/>
              <a:t>mio</a:t>
            </a:r>
            <a:r>
              <a:rPr lang="nl-NL" dirty="0"/>
              <a:t> </a:t>
            </a:r>
            <a:r>
              <a:rPr lang="nl-NL" dirty="0" err="1"/>
              <a:t>wn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Bereik NOW 2: 1,4 </a:t>
            </a:r>
            <a:r>
              <a:rPr lang="nl-NL" dirty="0" err="1"/>
              <a:t>mio</a:t>
            </a:r>
            <a:r>
              <a:rPr lang="nl-NL" dirty="0"/>
              <a:t> </a:t>
            </a:r>
            <a:r>
              <a:rPr lang="nl-NL" dirty="0" err="1"/>
              <a:t>wn</a:t>
            </a: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obv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aanvragen,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factsheet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UWV)</a:t>
            </a:r>
          </a:p>
        </p:txBody>
      </p:sp>
      <p:sp>
        <p:nvSpPr>
          <p:cNvPr id="6" name="Tijdelijke aanduiding voor verticale tekst 7">
            <a:extLst>
              <a:ext uri="{FF2B5EF4-FFF2-40B4-BE49-F238E27FC236}">
                <a16:creationId xmlns:a16="http://schemas.microsoft.com/office/drawing/2014/main" id="{63BEE2C8-15E8-4384-8764-31C051B0711A}"/>
              </a:ext>
            </a:extLst>
          </p:cNvPr>
          <p:cNvSpPr txBox="1">
            <a:spLocks/>
          </p:cNvSpPr>
          <p:nvPr/>
        </p:nvSpPr>
        <p:spPr>
          <a:xfrm>
            <a:off x="2210742" y="3861048"/>
            <a:ext cx="3312369" cy="23201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/>
              <a:t>TOFA</a:t>
            </a:r>
          </a:p>
          <a:p>
            <a:pPr marL="0" indent="0">
              <a:buNone/>
            </a:pPr>
            <a:r>
              <a:rPr lang="nl-NL" dirty="0"/>
              <a:t>Eenmalige tegemoetkoming ‘flexwerkers’</a:t>
            </a:r>
          </a:p>
          <a:p>
            <a:pPr marL="0" indent="0">
              <a:buNone/>
            </a:pPr>
            <a:r>
              <a:rPr lang="nl-NL" dirty="0"/>
              <a:t>24.000 aanvragen, 11.000 toegekend</a:t>
            </a: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(cijfers 7/9/20, rijksoverheid)</a:t>
            </a:r>
            <a:endParaRPr lang="nl-NL" dirty="0"/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9047826E-A685-45CE-AEE7-5249E7951407}"/>
              </a:ext>
            </a:extLst>
          </p:cNvPr>
          <p:cNvSpPr txBox="1">
            <a:spLocks/>
          </p:cNvSpPr>
          <p:nvPr/>
        </p:nvSpPr>
        <p:spPr>
          <a:xfrm>
            <a:off x="6099174" y="3861048"/>
            <a:ext cx="3462265" cy="23201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/>
              <a:t>Diverse fiscale &amp; kredietmaatregelen</a:t>
            </a:r>
          </a:p>
          <a:p>
            <a:pPr marL="0" indent="0">
              <a:buNone/>
            </a:pPr>
            <a:r>
              <a:rPr lang="nl-NL" dirty="0"/>
              <a:t>Uitstel, soepelere regels voor ondernemers</a:t>
            </a:r>
          </a:p>
        </p:txBody>
      </p:sp>
    </p:spTree>
    <p:extLst>
      <p:ext uri="{BB962C8B-B14F-4D97-AF65-F5344CB8AC3E}">
        <p14:creationId xmlns:p14="http://schemas.microsoft.com/office/powerpoint/2010/main" val="68152601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Overlap en verschil</a:t>
            </a:r>
          </a:p>
        </p:txBody>
      </p:sp>
      <p:sp>
        <p:nvSpPr>
          <p:cNvPr id="8" name="Tijdelijke aanduiding voor verticale tekst 7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Overlap:</a:t>
            </a:r>
          </a:p>
          <a:p>
            <a:pPr marL="523875" lvl="1" indent="-342900">
              <a:buFont typeface="+mj-lt"/>
              <a:buAutoNum type="arabicPeriod"/>
            </a:pPr>
            <a:r>
              <a:rPr lang="nl-NL" dirty="0"/>
              <a:t>Steunmaatregelen voor werknemers (via werkgever-NOW) en zelfstandigen (via bijstand-TOZO), werknemers die tussen wal en schip vallen (via UWV- TOFA) en voor bedrijven/MKB (TOGS/TVL, fiscale maatregelen). </a:t>
            </a:r>
            <a:br>
              <a:rPr lang="nl-NL" dirty="0"/>
            </a:br>
            <a:r>
              <a:rPr lang="nl-NL" dirty="0"/>
              <a:t>‘</a:t>
            </a:r>
            <a:r>
              <a:rPr lang="nl-NL" dirty="0" err="1"/>
              <a:t>contractsvorm</a:t>
            </a:r>
            <a:r>
              <a:rPr lang="nl-NL" dirty="0"/>
              <a:t> neutraal’ in Borstlap-taal.</a:t>
            </a:r>
          </a:p>
          <a:p>
            <a:pPr marL="523875" lvl="1" indent="-342900">
              <a:buFont typeface="+mj-lt"/>
              <a:buAutoNum type="arabicPeriod"/>
            </a:pPr>
            <a:r>
              <a:rPr lang="nl-NL" dirty="0"/>
              <a:t>Aandacht voor scholing (NOW- 2 en 3) en </a:t>
            </a:r>
            <a:r>
              <a:rPr lang="nl-NL" dirty="0" err="1"/>
              <a:t>NederlandLeertDoor</a:t>
            </a:r>
            <a:r>
              <a:rPr lang="nl-NL" dirty="0"/>
              <a:t> (dat laatste ook voor zelfstandigen)</a:t>
            </a:r>
          </a:p>
          <a:p>
            <a:pPr marL="523875" lvl="1" indent="-342900">
              <a:buFont typeface="+mj-lt"/>
              <a:buAutoNum type="arabicPeriod"/>
            </a:pPr>
            <a:r>
              <a:rPr lang="nl-NL" dirty="0"/>
              <a:t>Snellere inschakeling UWV (NOW-3)</a:t>
            </a:r>
          </a:p>
          <a:p>
            <a:pPr marL="180975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Verschil:</a:t>
            </a:r>
          </a:p>
          <a:p>
            <a:pPr marL="523875" lvl="1" indent="-342900">
              <a:buFont typeface="+mj-lt"/>
              <a:buAutoNum type="arabicPeriod"/>
            </a:pPr>
            <a:r>
              <a:rPr lang="nl-NL" dirty="0"/>
              <a:t>Maatregelen niet structureel</a:t>
            </a:r>
          </a:p>
          <a:p>
            <a:pPr marL="523875" lvl="1" indent="-342900">
              <a:buFont typeface="+mj-lt"/>
              <a:buAutoNum type="arabicPeriod"/>
            </a:pPr>
            <a:r>
              <a:rPr lang="nl-NL" dirty="0"/>
              <a:t>Noodpakket legt wel koppeling factor arbeid/factor kapitaal (via NOW voorwaarden), advies Borstlap minder expliciet</a:t>
            </a:r>
          </a:p>
          <a:p>
            <a:pPr marL="523875" lvl="1" indent="-3429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491270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10EAA-B906-4BF0-8B36-12E45D6E8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‘zie je wel’ of toch niet?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D8D8D18-F5EF-43CD-BF63-6EBDEC728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Misschien iets te makkelijk:</a:t>
            </a:r>
          </a:p>
          <a:p>
            <a:pPr lvl="1"/>
            <a:r>
              <a:rPr lang="nl-NL" dirty="0"/>
              <a:t>Klappen vallen altijd aan de onderkant van de arbeidsmarkt, hoe die ook is ingericht</a:t>
            </a:r>
          </a:p>
          <a:p>
            <a:pPr lvl="1"/>
            <a:r>
              <a:rPr lang="nl-NL" dirty="0"/>
              <a:t>Alle steun (ook de NOW) is uiteindelijk gericht op ondersteunen ondernemers (met en zonder personeel)</a:t>
            </a:r>
          </a:p>
          <a:p>
            <a:pPr lvl="1"/>
            <a:r>
              <a:rPr lang="nl-NL" dirty="0"/>
              <a:t>Alle maatregelen worden betaald uit de algemene middelen</a:t>
            </a:r>
          </a:p>
          <a:p>
            <a:pPr lvl="1"/>
            <a:endParaRPr lang="nl-NL" dirty="0"/>
          </a:p>
          <a:p>
            <a:r>
              <a:rPr lang="nl-NL" dirty="0"/>
              <a:t>Paul de Beer, </a:t>
            </a:r>
            <a:r>
              <a:rPr lang="nl-NL" i="1" dirty="0"/>
              <a:t>Van crisisbeleid naar crisisbestendig beleid</a:t>
            </a:r>
            <a:r>
              <a:rPr lang="nl-NL" dirty="0"/>
              <a:t> (GAK 2020): </a:t>
            </a:r>
          </a:p>
          <a:p>
            <a:pPr lvl="1"/>
            <a:r>
              <a:rPr lang="nl-NL" dirty="0"/>
              <a:t>economische groei en lage werkloosheid is uitzondering</a:t>
            </a:r>
          </a:p>
          <a:p>
            <a:pPr lvl="1"/>
            <a:r>
              <a:rPr lang="nl-NL" dirty="0"/>
              <a:t>Activerend beleid werkt nauwelijks, blijkt uit onderzoek</a:t>
            </a:r>
          </a:p>
          <a:p>
            <a:pPr lvl="1"/>
            <a:r>
              <a:rPr lang="nl-NL" dirty="0"/>
              <a:t>Verwacht niet teveel van scholing</a:t>
            </a:r>
          </a:p>
          <a:p>
            <a:pPr lvl="1"/>
            <a:r>
              <a:rPr lang="nl-NL" dirty="0"/>
              <a:t>Richt een structurelere NOW in</a:t>
            </a:r>
          </a:p>
          <a:p>
            <a:r>
              <a:rPr lang="nl-NL" dirty="0"/>
              <a:t>Kim Putters (SCP): volgend steunpakket moet voorwaarden bevatten waaruit blijkt dat werkgevers willen hervormen. Hoe geef je dat vorm? Vaste contracten? Scholingsplicht?</a:t>
            </a:r>
          </a:p>
        </p:txBody>
      </p:sp>
    </p:spTree>
    <p:extLst>
      <p:ext uri="{BB962C8B-B14F-4D97-AF65-F5344CB8AC3E}">
        <p14:creationId xmlns:p14="http://schemas.microsoft.com/office/powerpoint/2010/main" val="54499587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46E7C-A69F-4541-BEB5-C43AE0DF5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Wie alloceert beter?</a:t>
            </a:r>
          </a:p>
        </p:txBody>
      </p:sp>
      <p:pic>
        <p:nvPicPr>
          <p:cNvPr id="4" name="Tijdelijke aanduiding voor afbeelding 4">
            <a:extLst>
              <a:ext uri="{FF2B5EF4-FFF2-40B4-BE49-F238E27FC236}">
                <a16:creationId xmlns:a16="http://schemas.microsoft.com/office/drawing/2014/main" id="{C753970F-1B95-4179-8EC5-B036D3579E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-1" b="6939"/>
          <a:stretch/>
        </p:blipFill>
        <p:spPr>
          <a:xfrm>
            <a:off x="404662" y="1196752"/>
            <a:ext cx="11388876" cy="4795837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990A656-8E0B-4246-8278-668D0CCD0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183" y="4800720"/>
            <a:ext cx="2042337" cy="1609483"/>
          </a:xfrm>
          <a:prstGeom prst="rect">
            <a:avLst/>
          </a:prstGeom>
        </p:spPr>
      </p:pic>
      <p:pic>
        <p:nvPicPr>
          <p:cNvPr id="7" name="Tijdelijke aanduiding voor afbeelding 4">
            <a:extLst>
              <a:ext uri="{FF2B5EF4-FFF2-40B4-BE49-F238E27FC236}">
                <a16:creationId xmlns:a16="http://schemas.microsoft.com/office/drawing/2014/main" id="{0487BAF4-95D0-4E74-86A5-39FF64F5B0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990" b="3990"/>
          <a:stretch>
            <a:fillRect/>
          </a:stretch>
        </p:blipFill>
        <p:spPr>
          <a:xfrm>
            <a:off x="515615" y="1031081"/>
            <a:ext cx="11388876" cy="4795837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70CE6C77-689E-4148-BD48-160F534381F6}"/>
              </a:ext>
            </a:extLst>
          </p:cNvPr>
          <p:cNvSpPr/>
          <p:nvPr/>
        </p:nvSpPr>
        <p:spPr>
          <a:xfrm>
            <a:off x="4442991" y="2066280"/>
            <a:ext cx="2016224" cy="15841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Tijdelijke aanduiding voor afbeelding 5">
            <a:extLst>
              <a:ext uri="{FF2B5EF4-FFF2-40B4-BE49-F238E27FC236}">
                <a16:creationId xmlns:a16="http://schemas.microsoft.com/office/drawing/2014/main" id="{B7403360-56B9-443D-8A81-246EE4E4C7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749" b="1749"/>
          <a:stretch>
            <a:fillRect/>
          </a:stretch>
        </p:blipFill>
        <p:spPr>
          <a:xfrm>
            <a:off x="643076" y="896445"/>
            <a:ext cx="11388876" cy="4795837"/>
          </a:xfrm>
          <a:prstGeom prst="rect">
            <a:avLst/>
          </a:prstGeom>
        </p:spPr>
      </p:pic>
      <p:pic>
        <p:nvPicPr>
          <p:cNvPr id="12" name="Tijdelijke aanduiding voor afbeelding 4">
            <a:extLst>
              <a:ext uri="{FF2B5EF4-FFF2-40B4-BE49-F238E27FC236}">
                <a16:creationId xmlns:a16="http://schemas.microsoft.com/office/drawing/2014/main" id="{290AD5C8-EFEB-4158-B975-B722319BF3A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338" b="2338"/>
          <a:stretch>
            <a:fillRect/>
          </a:stretch>
        </p:blipFill>
        <p:spPr>
          <a:xfrm>
            <a:off x="264931" y="836713"/>
            <a:ext cx="11767021" cy="52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944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10A06FC-1ECF-467F-9896-22FF5D8D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</p:spPr>
        <p:txBody>
          <a:bodyPr/>
          <a:lstStyle/>
          <a:p>
            <a:pPr algn="ctr"/>
            <a:r>
              <a:rPr lang="en-US" dirty="0" err="1"/>
              <a:t>Uitzendbureaus</a:t>
            </a:r>
            <a:endParaRPr lang="en-US" dirty="0"/>
          </a:p>
        </p:txBody>
      </p:sp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61F51EB1-C19E-486C-AB85-C249FF007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4110337" cy="4795836"/>
          </a:xfrm>
        </p:spPr>
        <p:txBody>
          <a:bodyPr anchor="ctr"/>
          <a:lstStyle/>
          <a:p>
            <a:r>
              <a:rPr lang="en-US" dirty="0" err="1"/>
              <a:t>Uitzendbureaus</a:t>
            </a:r>
            <a:r>
              <a:rPr lang="en-US" dirty="0"/>
              <a:t>: 42% </a:t>
            </a:r>
            <a:r>
              <a:rPr lang="en-US" dirty="0" err="1"/>
              <a:t>omzetverlies</a:t>
            </a:r>
            <a:r>
              <a:rPr lang="en-US" dirty="0"/>
              <a:t> (</a:t>
            </a:r>
            <a:r>
              <a:rPr lang="en-US" dirty="0" err="1"/>
              <a:t>cijfers</a:t>
            </a:r>
            <a:r>
              <a:rPr lang="en-US" dirty="0"/>
              <a:t> UWV </a:t>
            </a:r>
            <a:r>
              <a:rPr lang="en-US" dirty="0" err="1"/>
              <a:t>september</a:t>
            </a:r>
            <a:r>
              <a:rPr lang="en-US" dirty="0"/>
              <a:t> NOW-2)</a:t>
            </a:r>
          </a:p>
          <a:p>
            <a:r>
              <a:rPr lang="en-US" dirty="0"/>
              <a:t>NOW 1: 55 % </a:t>
            </a:r>
            <a:r>
              <a:rPr lang="en-US" dirty="0" err="1"/>
              <a:t>omzetverlies</a:t>
            </a:r>
            <a:r>
              <a:rPr lang="en-US" dirty="0"/>
              <a:t> (</a:t>
            </a:r>
            <a:r>
              <a:rPr lang="en-US" dirty="0" err="1"/>
              <a:t>gemeten</a:t>
            </a:r>
            <a:r>
              <a:rPr lang="en-US" dirty="0"/>
              <a:t> op 6 </a:t>
            </a:r>
            <a:r>
              <a:rPr lang="en-US" dirty="0" err="1"/>
              <a:t>mei</a:t>
            </a:r>
            <a:r>
              <a:rPr lang="en-US" dirty="0"/>
              <a:t> 2020, UWV </a:t>
            </a:r>
            <a:r>
              <a:rPr lang="en-US" dirty="0" err="1"/>
              <a:t>factheet</a:t>
            </a:r>
            <a:r>
              <a:rPr lang="en-US" dirty="0"/>
              <a:t>)</a:t>
            </a:r>
          </a:p>
        </p:txBody>
      </p:sp>
      <p:pic>
        <p:nvPicPr>
          <p:cNvPr id="6" name="Tijdelijke aanduiding voor afbeelding 5" descr="Afbeelding met tafel&#10;&#10;Automatisch gegenereerde beschrijving">
            <a:extLst>
              <a:ext uri="{FF2B5EF4-FFF2-40B4-BE49-F238E27FC236}">
                <a16:creationId xmlns:a16="http://schemas.microsoft.com/office/drawing/2014/main" id="{E43C3792-BBFA-4E54-922A-E2F11C06AF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" t="6" r="-326" b="2066"/>
          <a:stretch/>
        </p:blipFill>
        <p:spPr>
          <a:xfrm>
            <a:off x="4875039" y="1252835"/>
            <a:ext cx="6264696" cy="4696445"/>
          </a:xfrm>
          <a:noFill/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04D3515-B780-436D-9AF7-DF7B063C5C9C}"/>
              </a:ext>
            </a:extLst>
          </p:cNvPr>
          <p:cNvSpPr/>
          <p:nvPr/>
        </p:nvSpPr>
        <p:spPr>
          <a:xfrm>
            <a:off x="4862420" y="3513909"/>
            <a:ext cx="5616624" cy="16711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F259ABD-0F92-4BF0-A054-B7A3DA9B5C41}"/>
              </a:ext>
            </a:extLst>
          </p:cNvPr>
          <p:cNvSpPr txBox="1"/>
          <p:nvPr/>
        </p:nvSpPr>
        <p:spPr>
          <a:xfrm>
            <a:off x="8743509" y="6019502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0" i="0" u="none" strike="noStrike" baseline="0" dirty="0">
                <a:solidFill>
                  <a:srgbClr val="939392"/>
                </a:solidFill>
                <a:latin typeface="UWVSans2010-Normal"/>
              </a:rPr>
              <a:t>UWV © september 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029738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CE3C5-E95D-4591-8720-F7732EAB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zijn de voor de hand liggende actoren?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9B16E3-3E21-423D-85F2-2355CA44D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Overheid ex art. 19 Grondwet </a:t>
            </a:r>
          </a:p>
          <a:p>
            <a:pPr lvl="1"/>
            <a:r>
              <a:rPr lang="nl-NL" dirty="0"/>
              <a:t>Belegd bij UWV </a:t>
            </a:r>
            <a:r>
              <a:rPr lang="nl-NL" dirty="0" err="1"/>
              <a:t>obv</a:t>
            </a:r>
            <a:r>
              <a:rPr lang="nl-NL" dirty="0"/>
              <a:t> de wet SUWI </a:t>
            </a:r>
          </a:p>
          <a:p>
            <a:pPr lvl="1"/>
            <a:r>
              <a:rPr lang="nl-NL" dirty="0"/>
              <a:t>Voorzien in samenwerking met andere stakeholders zoals gemeenten, sociale partners, </a:t>
            </a:r>
            <a:r>
              <a:rPr lang="nl-NL" dirty="0" err="1"/>
              <a:t>etc</a:t>
            </a:r>
            <a:r>
              <a:rPr lang="nl-NL" dirty="0"/>
              <a:t> (maar verantwoordelijkheid ligt bij UWV)</a:t>
            </a:r>
          </a:p>
          <a:p>
            <a:pPr lvl="1"/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Sociale partners</a:t>
            </a:r>
          </a:p>
          <a:p>
            <a:pPr lvl="1"/>
            <a:r>
              <a:rPr lang="nl-NL" dirty="0"/>
              <a:t>Van 1990 -2002 een formele rol bij de publieke arbeidsvoorziening, nu minder formeel</a:t>
            </a:r>
          </a:p>
          <a:p>
            <a:pPr lvl="1"/>
            <a:r>
              <a:rPr lang="nl-NL" dirty="0"/>
              <a:t>Wel: via sociale plannen of cao’s</a:t>
            </a:r>
          </a:p>
          <a:p>
            <a:pPr lvl="1"/>
            <a:r>
              <a:rPr lang="nl-NL" dirty="0"/>
              <a:t>Vorige crisis: sectorplannen tegen werkloosheid (2013-2015)</a:t>
            </a:r>
          </a:p>
          <a:p>
            <a:pPr lvl="1"/>
            <a:r>
              <a:rPr lang="nl-NL" dirty="0"/>
              <a:t>Succes? </a:t>
            </a:r>
          </a:p>
        </p:txBody>
      </p:sp>
    </p:spTree>
    <p:extLst>
      <p:ext uri="{BB962C8B-B14F-4D97-AF65-F5344CB8AC3E}">
        <p14:creationId xmlns:p14="http://schemas.microsoft.com/office/powerpoint/2010/main" val="1201581689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79df663fd594932a3918d4dd59275d6b9651"/>
</p:tagLst>
</file>

<file path=ppt/theme/theme1.xml><?xml version="1.0" encoding="utf-8"?>
<a:theme xmlns:a="http://schemas.openxmlformats.org/drawingml/2006/main" name="Corporate template-set Universiteit Leiden">
  <a:themeElements>
    <a:clrScheme name="Aangepast 28">
      <a:dk1>
        <a:srgbClr val="000000"/>
      </a:dk1>
      <a:lt1>
        <a:srgbClr val="FFFFFF"/>
      </a:lt1>
      <a:dk2>
        <a:srgbClr val="8592BC"/>
      </a:dk2>
      <a:lt2>
        <a:srgbClr val="0C2577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Aangepast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2020-11-11T15:02:00Z</dcterms:created>
  <dcterms:modified xsi:type="dcterms:W3CDTF">2020-11-11T15:02:00Z</dcterms:modified>
</cp:coreProperties>
</file>