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4" r:id="rId1"/>
  </p:sldMasterIdLst>
  <p:notesMasterIdLst>
    <p:notesMasterId r:id="rId12"/>
  </p:notesMasterIdLst>
  <p:handoutMasterIdLst>
    <p:handoutMasterId r:id="rId13"/>
  </p:handoutMasterIdLst>
  <p:sldIdLst>
    <p:sldId id="316" r:id="rId2"/>
    <p:sldId id="256" r:id="rId3"/>
    <p:sldId id="262" r:id="rId4"/>
    <p:sldId id="308" r:id="rId5"/>
    <p:sldId id="315" r:id="rId6"/>
    <p:sldId id="314" r:id="rId7"/>
    <p:sldId id="309" r:id="rId8"/>
    <p:sldId id="320" r:id="rId9"/>
    <p:sldId id="313" r:id="rId10"/>
    <p:sldId id="31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F16AC1-3D82-470D-A32B-C57F38D2053A}">
          <p14:sldIdLst>
            <p14:sldId id="316"/>
            <p14:sldId id="256"/>
            <p14:sldId id="262"/>
            <p14:sldId id="308"/>
            <p14:sldId id="315"/>
            <p14:sldId id="314"/>
            <p14:sldId id="309"/>
            <p14:sldId id="320"/>
            <p14:sldId id="313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c7d77c1dd174bc9/Projects/Pluut%20%5e0%20Wonders%20lifestyle%20and%20work%20wellbeing%20during%20COVID-19/Depicting%20interaction%20sleep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67462563126181"/>
          <c:y val="8.2308420056764434E-2"/>
          <c:w val="0.70521761784457038"/>
          <c:h val="0.78379343350007402"/>
        </c:manualLayout>
      </c:layout>
      <c:lineChart>
        <c:grouping val="standard"/>
        <c:varyColors val="0"/>
        <c:ser>
          <c:idx val="0"/>
          <c:order val="0"/>
          <c:tx>
            <c:strRef>
              <c:f>'[Depicting interaction sleep.xls]2 way interactions'!$B$31</c:f>
              <c:strCache>
                <c:ptCount val="1"/>
                <c:pt idx="0">
                  <c:v>Low sleep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'[Depicting interaction sleep.xls]2 way interactions'!$C$30:$D$30</c:f>
              <c:strCache>
                <c:ptCount val="2"/>
                <c:pt idx="0">
                  <c:v>Low blurred boundaries</c:v>
                </c:pt>
                <c:pt idx="1">
                  <c:v>High blurred boundaries</c:v>
                </c:pt>
              </c:strCache>
            </c:strRef>
          </c:cat>
          <c:val>
            <c:numRef>
              <c:f>'[Depicting interaction sleep.xls]2 way interactions'!$C$31:$D$31</c:f>
              <c:numCache>
                <c:formatCode>General</c:formatCode>
                <c:ptCount val="2"/>
                <c:pt idx="0">
                  <c:v>3.7549709442268</c:v>
                </c:pt>
                <c:pt idx="1">
                  <c:v>3.0875540557731997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46-7649-A714-216A5B9F9517}"/>
            </c:ext>
          </c:extLst>
        </c:ser>
        <c:ser>
          <c:idx val="1"/>
          <c:order val="1"/>
          <c:tx>
            <c:strRef>
              <c:f>'[Depicting interaction sleep.xls]2 way interactions'!$B$32</c:f>
              <c:strCache>
                <c:ptCount val="1"/>
                <c:pt idx="0">
                  <c:v>High sleep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'[Depicting interaction sleep.xls]2 way interactions'!$C$30:$D$30</c:f>
              <c:strCache>
                <c:ptCount val="2"/>
                <c:pt idx="0">
                  <c:v>Low blurred boundaries</c:v>
                </c:pt>
                <c:pt idx="1">
                  <c:v>High blurred boundaries</c:v>
                </c:pt>
              </c:strCache>
            </c:strRef>
          </c:cat>
          <c:val>
            <c:numRef>
              <c:f>'[Depicting interaction sleep.xls]2 way interactions'!$C$32:$D$32</c:f>
              <c:numCache>
                <c:formatCode>General</c:formatCode>
                <c:ptCount val="2"/>
                <c:pt idx="0">
                  <c:v>3.7446635757731999</c:v>
                </c:pt>
                <c:pt idx="1">
                  <c:v>3.4212114242267999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46-7649-A714-216A5B9F9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0190479"/>
        <c:axId val="1"/>
      </c:lineChart>
      <c:catAx>
        <c:axId val="99019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3000" dirty="0"/>
                  <a:t>Geluk</a:t>
                </a:r>
              </a:p>
            </c:rich>
          </c:tx>
          <c:layout>
            <c:manualLayout>
              <c:xMode val="edge"/>
              <c:yMode val="edge"/>
              <c:x val="2.1993454503822884E-3"/>
              <c:y val="0.38684737100142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90190479"/>
        <c:crosses val="autoZero"/>
        <c:crossBetween val="between"/>
        <c:majorUnit val="0.2"/>
        <c:minorUnit val="8.0000000000000016E-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ayout>
        <c:manualLayout>
          <c:xMode val="edge"/>
          <c:yMode val="edge"/>
          <c:x val="0.63256144016976212"/>
          <c:y val="0.10459721036804193"/>
          <c:w val="0.36571471442637316"/>
          <c:h val="0.12365170005379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9677C-4370-4307-986D-40C3CC9FD9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DBD40815-D94A-44F8-852E-0110ED1BC7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Voor</a:t>
          </a:r>
          <a:r>
            <a:rPr lang="en-US" dirty="0"/>
            <a:t> </a:t>
          </a:r>
          <a:r>
            <a:rPr lang="en-US" dirty="0" err="1"/>
            <a:t>degenen</a:t>
          </a:r>
          <a:r>
            <a:rPr lang="en-US" dirty="0"/>
            <a:t> die blurred boundaries </a:t>
          </a:r>
          <a:r>
            <a:rPr lang="en-US" dirty="0" err="1"/>
            <a:t>ervaren</a:t>
          </a:r>
          <a:r>
            <a:rPr lang="en-US" dirty="0"/>
            <a:t>, is het </a:t>
          </a:r>
          <a:r>
            <a:rPr lang="en-US" u="sng" dirty="0" err="1"/>
            <a:t>juist</a:t>
          </a:r>
          <a:r>
            <a:rPr lang="en-US" u="none" dirty="0"/>
            <a:t> </a:t>
          </a:r>
          <a:r>
            <a:rPr lang="en-US" u="none" dirty="0" err="1"/>
            <a:t>belangrijk</a:t>
          </a:r>
          <a:r>
            <a:rPr lang="en-US" u="none" dirty="0"/>
            <a:t> om </a:t>
          </a:r>
          <a:r>
            <a:rPr lang="en-US" u="none" dirty="0" err="1"/>
            <a:t>goed</a:t>
          </a:r>
          <a:r>
            <a:rPr lang="en-US" u="none" dirty="0"/>
            <a:t> </a:t>
          </a:r>
          <a:r>
            <a:rPr lang="en-US" u="none" dirty="0" err="1"/>
            <a:t>te</a:t>
          </a:r>
          <a:r>
            <a:rPr lang="en-US" u="none" dirty="0"/>
            <a:t> </a:t>
          </a:r>
          <a:r>
            <a:rPr lang="en-US" u="none" dirty="0" err="1"/>
            <a:t>slapen</a:t>
          </a:r>
          <a:r>
            <a:rPr lang="en-US" u="none" dirty="0"/>
            <a:t> </a:t>
          </a:r>
          <a:r>
            <a:rPr lang="en-US" u="none" dirty="0" err="1"/>
            <a:t>en</a:t>
          </a:r>
          <a:r>
            <a:rPr lang="en-US" u="none" dirty="0"/>
            <a:t> (in </a:t>
          </a:r>
          <a:r>
            <a:rPr lang="en-US" u="none" dirty="0" err="1"/>
            <a:t>mindere</a:t>
          </a:r>
          <a:r>
            <a:rPr lang="en-US" u="none" dirty="0"/>
            <a:t> mate) </a:t>
          </a:r>
          <a:r>
            <a:rPr lang="en-US" u="none" dirty="0" err="1"/>
            <a:t>regelmatig</a:t>
          </a:r>
          <a:r>
            <a:rPr lang="en-US" u="none" dirty="0"/>
            <a:t> </a:t>
          </a:r>
          <a:r>
            <a:rPr lang="en-US" u="none" dirty="0" err="1"/>
            <a:t>te</a:t>
          </a:r>
          <a:r>
            <a:rPr lang="en-US" u="none" dirty="0"/>
            <a:t> </a:t>
          </a:r>
          <a:r>
            <a:rPr lang="en-US" u="none" dirty="0" err="1"/>
            <a:t>bewegen</a:t>
          </a:r>
          <a:r>
            <a:rPr lang="en-US" u="none" dirty="0"/>
            <a:t>. </a:t>
          </a:r>
          <a:endParaRPr lang="en-US" dirty="0"/>
        </a:p>
      </dgm:t>
    </dgm:pt>
    <dgm:pt modelId="{732966CA-D095-44A5-A6DA-4E99BC3557EF}" type="parTrans" cxnId="{2EEA7271-21B2-4811-A708-D8CA8CCC5404}">
      <dgm:prSet/>
      <dgm:spPr/>
      <dgm:t>
        <a:bodyPr/>
        <a:lstStyle/>
        <a:p>
          <a:endParaRPr lang="en-US" sz="2500"/>
        </a:p>
      </dgm:t>
    </dgm:pt>
    <dgm:pt modelId="{08DC659F-824A-4811-A559-E1F147971F4E}" type="sibTrans" cxnId="{2EEA7271-21B2-4811-A708-D8CA8CCC5404}">
      <dgm:prSet/>
      <dgm:spPr/>
      <dgm:t>
        <a:bodyPr/>
        <a:lstStyle/>
        <a:p>
          <a:endParaRPr lang="en-US"/>
        </a:p>
      </dgm:t>
    </dgm:pt>
    <dgm:pt modelId="{726A3CB6-050D-4063-9B24-3CDEA4FAB6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Echter blijken we op blurred boundaries te reageren met ongezond gedrag.</a:t>
          </a:r>
        </a:p>
      </dgm:t>
    </dgm:pt>
    <dgm:pt modelId="{F62044A9-2503-4856-BDA3-9B419B51D8D2}" type="parTrans" cxnId="{FC397B09-6573-4C69-AEF9-9CCFE54D4337}">
      <dgm:prSet/>
      <dgm:spPr/>
      <dgm:t>
        <a:bodyPr/>
        <a:lstStyle/>
        <a:p>
          <a:endParaRPr lang="en-US" sz="2500"/>
        </a:p>
      </dgm:t>
    </dgm:pt>
    <dgm:pt modelId="{5AAA8FE1-CE99-4761-A886-C33C8AEAFB8A}" type="sibTrans" cxnId="{FC397B09-6573-4C69-AEF9-9CCFE54D4337}">
      <dgm:prSet/>
      <dgm:spPr/>
      <dgm:t>
        <a:bodyPr/>
        <a:lstStyle/>
        <a:p>
          <a:endParaRPr lang="en-US"/>
        </a:p>
      </dgm:t>
    </dgm:pt>
    <dgm:pt modelId="{57DE4239-2187-4A40-A606-7F3F78678A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Deze reactie kan gezien worden als maladaptief en dysfunctioneel.</a:t>
          </a:r>
        </a:p>
      </dgm:t>
    </dgm:pt>
    <dgm:pt modelId="{8DFB303B-6ED1-43C4-8099-1CED79A3B33E}" type="parTrans" cxnId="{042D8041-F326-4CF8-9BAF-4D65A86674BA}">
      <dgm:prSet/>
      <dgm:spPr/>
      <dgm:t>
        <a:bodyPr/>
        <a:lstStyle/>
        <a:p>
          <a:endParaRPr lang="en-US" sz="2500"/>
        </a:p>
      </dgm:t>
    </dgm:pt>
    <dgm:pt modelId="{49D14120-ECD1-49D2-8BC8-6BA13A604287}" type="sibTrans" cxnId="{042D8041-F326-4CF8-9BAF-4D65A86674BA}">
      <dgm:prSet/>
      <dgm:spPr/>
      <dgm:t>
        <a:bodyPr/>
        <a:lstStyle/>
        <a:p>
          <a:endParaRPr lang="en-US"/>
        </a:p>
      </dgm:t>
    </dgm:pt>
    <dgm:pt modelId="{2039B297-D2B2-4962-B6D5-107C1D3E9D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Een gezonde leefstijl is een gedeelde verantwoordelijkheid tussen werkgever en werknemer.  </a:t>
          </a:r>
        </a:p>
      </dgm:t>
    </dgm:pt>
    <dgm:pt modelId="{DC18A1C7-D8E3-49D7-B8D8-7128642F2D39}" type="parTrans" cxnId="{FAEBE4E6-4AFC-4536-9B9E-244384F3969D}">
      <dgm:prSet/>
      <dgm:spPr/>
      <dgm:t>
        <a:bodyPr/>
        <a:lstStyle/>
        <a:p>
          <a:endParaRPr lang="en-US" sz="2500"/>
        </a:p>
      </dgm:t>
    </dgm:pt>
    <dgm:pt modelId="{8DE626EE-EC75-47EE-95CD-6A0CEE591217}" type="sibTrans" cxnId="{FAEBE4E6-4AFC-4536-9B9E-244384F3969D}">
      <dgm:prSet/>
      <dgm:spPr/>
      <dgm:t>
        <a:bodyPr/>
        <a:lstStyle/>
        <a:p>
          <a:endParaRPr lang="en-US"/>
        </a:p>
      </dgm:t>
    </dgm:pt>
    <dgm:pt modelId="{6890C6BC-4D46-4882-BB07-E5196CEE65F6}" type="pres">
      <dgm:prSet presAssocID="{87E9677C-4370-4307-986D-40C3CC9FD962}" presName="root" presStyleCnt="0">
        <dgm:presLayoutVars>
          <dgm:dir/>
          <dgm:resizeHandles val="exact"/>
        </dgm:presLayoutVars>
      </dgm:prSet>
      <dgm:spPr/>
    </dgm:pt>
    <dgm:pt modelId="{68470D8E-5D1D-45F7-B19C-B8FBD92F9B15}" type="pres">
      <dgm:prSet presAssocID="{DBD40815-D94A-44F8-852E-0110ED1BC764}" presName="compNode" presStyleCnt="0"/>
      <dgm:spPr/>
    </dgm:pt>
    <dgm:pt modelId="{9B385B21-FF36-454B-B006-9A85B54BEBDB}" type="pres">
      <dgm:prSet presAssocID="{DBD40815-D94A-44F8-852E-0110ED1BC764}" presName="bgRect" presStyleLbl="bgShp" presStyleIdx="0" presStyleCnt="4"/>
      <dgm:spPr/>
    </dgm:pt>
    <dgm:pt modelId="{4F414A31-9991-4D32-B2A8-27D4B6A017A7}" type="pres">
      <dgm:prSet presAssocID="{DBD40815-D94A-44F8-852E-0110ED1BC7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eister"/>
        </a:ext>
      </dgm:extLst>
    </dgm:pt>
    <dgm:pt modelId="{FCED1276-6A38-4A3A-BB58-8EFE9C799815}" type="pres">
      <dgm:prSet presAssocID="{DBD40815-D94A-44F8-852E-0110ED1BC764}" presName="spaceRect" presStyleCnt="0"/>
      <dgm:spPr/>
    </dgm:pt>
    <dgm:pt modelId="{4A1C5CB4-9389-472D-8BB5-7D063FFA3F1C}" type="pres">
      <dgm:prSet presAssocID="{DBD40815-D94A-44F8-852E-0110ED1BC764}" presName="parTx" presStyleLbl="revTx" presStyleIdx="0" presStyleCnt="4">
        <dgm:presLayoutVars>
          <dgm:chMax val="0"/>
          <dgm:chPref val="0"/>
        </dgm:presLayoutVars>
      </dgm:prSet>
      <dgm:spPr/>
    </dgm:pt>
    <dgm:pt modelId="{8AA5530A-B483-42D5-95E2-687DEEE1AFE1}" type="pres">
      <dgm:prSet presAssocID="{08DC659F-824A-4811-A559-E1F147971F4E}" presName="sibTrans" presStyleCnt="0"/>
      <dgm:spPr/>
    </dgm:pt>
    <dgm:pt modelId="{E02261C5-0AAA-4B0D-8A2F-6CD777044E9C}" type="pres">
      <dgm:prSet presAssocID="{726A3CB6-050D-4063-9B24-3CDEA4FAB64A}" presName="compNode" presStyleCnt="0"/>
      <dgm:spPr/>
    </dgm:pt>
    <dgm:pt modelId="{8C684E90-3E3D-4C04-8A4F-7C2375B3B9C2}" type="pres">
      <dgm:prSet presAssocID="{726A3CB6-050D-4063-9B24-3CDEA4FAB64A}" presName="bgRect" presStyleLbl="bgShp" presStyleIdx="1" presStyleCnt="4" custLinFactNeighborX="-71196" custLinFactNeighborY="-24"/>
      <dgm:spPr/>
    </dgm:pt>
    <dgm:pt modelId="{3A954D0A-AAB7-4387-86C8-6F2EFCD68D13}" type="pres">
      <dgm:prSet presAssocID="{726A3CB6-050D-4063-9B24-3CDEA4FAB6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estelijke gezondheid"/>
        </a:ext>
      </dgm:extLst>
    </dgm:pt>
    <dgm:pt modelId="{3D321E04-E569-4C66-B6F3-1E0963C51B5D}" type="pres">
      <dgm:prSet presAssocID="{726A3CB6-050D-4063-9B24-3CDEA4FAB64A}" presName="spaceRect" presStyleCnt="0"/>
      <dgm:spPr/>
    </dgm:pt>
    <dgm:pt modelId="{2CAEFB4B-D90A-40B5-8413-D75B6900B229}" type="pres">
      <dgm:prSet presAssocID="{726A3CB6-050D-4063-9B24-3CDEA4FAB64A}" presName="parTx" presStyleLbl="revTx" presStyleIdx="1" presStyleCnt="4">
        <dgm:presLayoutVars>
          <dgm:chMax val="0"/>
          <dgm:chPref val="0"/>
        </dgm:presLayoutVars>
      </dgm:prSet>
      <dgm:spPr/>
    </dgm:pt>
    <dgm:pt modelId="{F37FB3E3-74AB-4D42-99D7-93DE92AF4365}" type="pres">
      <dgm:prSet presAssocID="{5AAA8FE1-CE99-4761-A886-C33C8AEAFB8A}" presName="sibTrans" presStyleCnt="0"/>
      <dgm:spPr/>
    </dgm:pt>
    <dgm:pt modelId="{C62AB047-D05C-40C2-9EA0-97202402F6A6}" type="pres">
      <dgm:prSet presAssocID="{57DE4239-2187-4A40-A606-7F3F78678A16}" presName="compNode" presStyleCnt="0"/>
      <dgm:spPr/>
    </dgm:pt>
    <dgm:pt modelId="{1A0DFD8F-7B3C-4D7F-96AC-6CA294232A19}" type="pres">
      <dgm:prSet presAssocID="{57DE4239-2187-4A40-A606-7F3F78678A16}" presName="bgRect" presStyleLbl="bgShp" presStyleIdx="2" presStyleCnt="4"/>
      <dgm:spPr/>
    </dgm:pt>
    <dgm:pt modelId="{ACBE697A-8043-4439-BC08-338D3A19FCDA}" type="pres">
      <dgm:prSet presAssocID="{57DE4239-2187-4A40-A606-7F3F78678A16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FB82E8D-AFE9-4AFB-857F-65B2A4621C07}" type="pres">
      <dgm:prSet presAssocID="{57DE4239-2187-4A40-A606-7F3F78678A16}" presName="spaceRect" presStyleCnt="0"/>
      <dgm:spPr/>
    </dgm:pt>
    <dgm:pt modelId="{B7D3EBA3-C55B-48F2-A581-78D0331D0259}" type="pres">
      <dgm:prSet presAssocID="{57DE4239-2187-4A40-A606-7F3F78678A16}" presName="parTx" presStyleLbl="revTx" presStyleIdx="2" presStyleCnt="4">
        <dgm:presLayoutVars>
          <dgm:chMax val="0"/>
          <dgm:chPref val="0"/>
        </dgm:presLayoutVars>
      </dgm:prSet>
      <dgm:spPr/>
    </dgm:pt>
    <dgm:pt modelId="{224D088C-C6DE-4412-9F39-F7FE967340F4}" type="pres">
      <dgm:prSet presAssocID="{49D14120-ECD1-49D2-8BC8-6BA13A604287}" presName="sibTrans" presStyleCnt="0"/>
      <dgm:spPr/>
    </dgm:pt>
    <dgm:pt modelId="{7EEB2E58-32A6-4106-9739-DDDE7E6B59A7}" type="pres">
      <dgm:prSet presAssocID="{2039B297-D2B2-4962-B6D5-107C1D3E9D7B}" presName="compNode" presStyleCnt="0"/>
      <dgm:spPr/>
    </dgm:pt>
    <dgm:pt modelId="{3F657D16-3BD1-4A56-99A7-BBA711EE8CA7}" type="pres">
      <dgm:prSet presAssocID="{2039B297-D2B2-4962-B6D5-107C1D3E9D7B}" presName="bgRect" presStyleLbl="bgShp" presStyleIdx="3" presStyleCnt="4"/>
      <dgm:spPr/>
    </dgm:pt>
    <dgm:pt modelId="{F910759E-6C37-4FF5-AB5E-7FC0A7C86F72}" type="pres">
      <dgm:prSet presAssocID="{2039B297-D2B2-4962-B6D5-107C1D3E9D7B}" presName="iconRect" presStyleLbl="node1" presStyleIdx="3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209E297-6DB8-4CF7-B889-71795A3DE6CA}" type="pres">
      <dgm:prSet presAssocID="{2039B297-D2B2-4962-B6D5-107C1D3E9D7B}" presName="spaceRect" presStyleCnt="0"/>
      <dgm:spPr/>
    </dgm:pt>
    <dgm:pt modelId="{1ED2AB5D-2C07-4AFC-B2CD-617DD2D5B86E}" type="pres">
      <dgm:prSet presAssocID="{2039B297-D2B2-4962-B6D5-107C1D3E9D7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C397B09-6573-4C69-AEF9-9CCFE54D4337}" srcId="{87E9677C-4370-4307-986D-40C3CC9FD962}" destId="{726A3CB6-050D-4063-9B24-3CDEA4FAB64A}" srcOrd="1" destOrd="0" parTransId="{F62044A9-2503-4856-BDA3-9B419B51D8D2}" sibTransId="{5AAA8FE1-CE99-4761-A886-C33C8AEAFB8A}"/>
    <dgm:cxn modelId="{D320B60D-540C-44EC-AE82-257AD24E6023}" type="presOf" srcId="{87E9677C-4370-4307-986D-40C3CC9FD962}" destId="{6890C6BC-4D46-4882-BB07-E5196CEE65F6}" srcOrd="0" destOrd="0" presId="urn:microsoft.com/office/officeart/2018/2/layout/IconVerticalSolidList"/>
    <dgm:cxn modelId="{74067738-282B-45FF-957C-6FDF6DFAE498}" type="presOf" srcId="{DBD40815-D94A-44F8-852E-0110ED1BC764}" destId="{4A1C5CB4-9389-472D-8BB5-7D063FFA3F1C}" srcOrd="0" destOrd="0" presId="urn:microsoft.com/office/officeart/2018/2/layout/IconVerticalSolidList"/>
    <dgm:cxn modelId="{042D8041-F326-4CF8-9BAF-4D65A86674BA}" srcId="{87E9677C-4370-4307-986D-40C3CC9FD962}" destId="{57DE4239-2187-4A40-A606-7F3F78678A16}" srcOrd="2" destOrd="0" parTransId="{8DFB303B-6ED1-43C4-8099-1CED79A3B33E}" sibTransId="{49D14120-ECD1-49D2-8BC8-6BA13A604287}"/>
    <dgm:cxn modelId="{2EEA7271-21B2-4811-A708-D8CA8CCC5404}" srcId="{87E9677C-4370-4307-986D-40C3CC9FD962}" destId="{DBD40815-D94A-44F8-852E-0110ED1BC764}" srcOrd="0" destOrd="0" parTransId="{732966CA-D095-44A5-A6DA-4E99BC3557EF}" sibTransId="{08DC659F-824A-4811-A559-E1F147971F4E}"/>
    <dgm:cxn modelId="{0711E98B-3F7A-4A79-8349-EA9C0BB8DD74}" type="presOf" srcId="{2039B297-D2B2-4962-B6D5-107C1D3E9D7B}" destId="{1ED2AB5D-2C07-4AFC-B2CD-617DD2D5B86E}" srcOrd="0" destOrd="0" presId="urn:microsoft.com/office/officeart/2018/2/layout/IconVerticalSolidList"/>
    <dgm:cxn modelId="{F4C6B2A7-1BC8-4DB2-A4E1-3C2EA018AFED}" type="presOf" srcId="{57DE4239-2187-4A40-A606-7F3F78678A16}" destId="{B7D3EBA3-C55B-48F2-A581-78D0331D0259}" srcOrd="0" destOrd="0" presId="urn:microsoft.com/office/officeart/2018/2/layout/IconVerticalSolidList"/>
    <dgm:cxn modelId="{10E28BE6-894C-49D7-9618-5FC558B077AF}" type="presOf" srcId="{726A3CB6-050D-4063-9B24-3CDEA4FAB64A}" destId="{2CAEFB4B-D90A-40B5-8413-D75B6900B229}" srcOrd="0" destOrd="0" presId="urn:microsoft.com/office/officeart/2018/2/layout/IconVerticalSolidList"/>
    <dgm:cxn modelId="{FAEBE4E6-4AFC-4536-9B9E-244384F3969D}" srcId="{87E9677C-4370-4307-986D-40C3CC9FD962}" destId="{2039B297-D2B2-4962-B6D5-107C1D3E9D7B}" srcOrd="3" destOrd="0" parTransId="{DC18A1C7-D8E3-49D7-B8D8-7128642F2D39}" sibTransId="{8DE626EE-EC75-47EE-95CD-6A0CEE591217}"/>
    <dgm:cxn modelId="{F06D8B79-9B6B-4D5D-9A63-78CE576BEE5B}" type="presParOf" srcId="{6890C6BC-4D46-4882-BB07-E5196CEE65F6}" destId="{68470D8E-5D1D-45F7-B19C-B8FBD92F9B15}" srcOrd="0" destOrd="0" presId="urn:microsoft.com/office/officeart/2018/2/layout/IconVerticalSolidList"/>
    <dgm:cxn modelId="{5C97BE46-978A-4B07-BA53-A051F063A28D}" type="presParOf" srcId="{68470D8E-5D1D-45F7-B19C-B8FBD92F9B15}" destId="{9B385B21-FF36-454B-B006-9A85B54BEBDB}" srcOrd="0" destOrd="0" presId="urn:microsoft.com/office/officeart/2018/2/layout/IconVerticalSolidList"/>
    <dgm:cxn modelId="{AFD6B94F-40EA-4A2B-883A-31F2094910E3}" type="presParOf" srcId="{68470D8E-5D1D-45F7-B19C-B8FBD92F9B15}" destId="{4F414A31-9991-4D32-B2A8-27D4B6A017A7}" srcOrd="1" destOrd="0" presId="urn:microsoft.com/office/officeart/2018/2/layout/IconVerticalSolidList"/>
    <dgm:cxn modelId="{97450935-027F-4BD9-9AF9-304D815283C7}" type="presParOf" srcId="{68470D8E-5D1D-45F7-B19C-B8FBD92F9B15}" destId="{FCED1276-6A38-4A3A-BB58-8EFE9C799815}" srcOrd="2" destOrd="0" presId="urn:microsoft.com/office/officeart/2018/2/layout/IconVerticalSolidList"/>
    <dgm:cxn modelId="{21E4AF55-18EF-4223-9C32-6651A7839726}" type="presParOf" srcId="{68470D8E-5D1D-45F7-B19C-B8FBD92F9B15}" destId="{4A1C5CB4-9389-472D-8BB5-7D063FFA3F1C}" srcOrd="3" destOrd="0" presId="urn:microsoft.com/office/officeart/2018/2/layout/IconVerticalSolidList"/>
    <dgm:cxn modelId="{96821D2B-8C10-4977-AA75-475A08C8B9AF}" type="presParOf" srcId="{6890C6BC-4D46-4882-BB07-E5196CEE65F6}" destId="{8AA5530A-B483-42D5-95E2-687DEEE1AFE1}" srcOrd="1" destOrd="0" presId="urn:microsoft.com/office/officeart/2018/2/layout/IconVerticalSolidList"/>
    <dgm:cxn modelId="{615F92FF-1399-4506-87CA-F41343343028}" type="presParOf" srcId="{6890C6BC-4D46-4882-BB07-E5196CEE65F6}" destId="{E02261C5-0AAA-4B0D-8A2F-6CD777044E9C}" srcOrd="2" destOrd="0" presId="urn:microsoft.com/office/officeart/2018/2/layout/IconVerticalSolidList"/>
    <dgm:cxn modelId="{6062C5B4-BE5A-48F3-B05B-BF73F22CF537}" type="presParOf" srcId="{E02261C5-0AAA-4B0D-8A2F-6CD777044E9C}" destId="{8C684E90-3E3D-4C04-8A4F-7C2375B3B9C2}" srcOrd="0" destOrd="0" presId="urn:microsoft.com/office/officeart/2018/2/layout/IconVerticalSolidList"/>
    <dgm:cxn modelId="{BA7D9FC1-5594-42D0-B01A-277BC64A6A15}" type="presParOf" srcId="{E02261C5-0AAA-4B0D-8A2F-6CD777044E9C}" destId="{3A954D0A-AAB7-4387-86C8-6F2EFCD68D13}" srcOrd="1" destOrd="0" presId="urn:microsoft.com/office/officeart/2018/2/layout/IconVerticalSolidList"/>
    <dgm:cxn modelId="{36D45876-13DB-407E-A65A-F54EA2C90453}" type="presParOf" srcId="{E02261C5-0AAA-4B0D-8A2F-6CD777044E9C}" destId="{3D321E04-E569-4C66-B6F3-1E0963C51B5D}" srcOrd="2" destOrd="0" presId="urn:microsoft.com/office/officeart/2018/2/layout/IconVerticalSolidList"/>
    <dgm:cxn modelId="{8081A4FC-0FC3-4A85-BA53-0C9EB4D7121F}" type="presParOf" srcId="{E02261C5-0AAA-4B0D-8A2F-6CD777044E9C}" destId="{2CAEFB4B-D90A-40B5-8413-D75B6900B229}" srcOrd="3" destOrd="0" presId="urn:microsoft.com/office/officeart/2018/2/layout/IconVerticalSolidList"/>
    <dgm:cxn modelId="{5150DF03-7B47-4EA4-8C8B-97BA2D34436E}" type="presParOf" srcId="{6890C6BC-4D46-4882-BB07-E5196CEE65F6}" destId="{F37FB3E3-74AB-4D42-99D7-93DE92AF4365}" srcOrd="3" destOrd="0" presId="urn:microsoft.com/office/officeart/2018/2/layout/IconVerticalSolidList"/>
    <dgm:cxn modelId="{0D95FF67-7A1F-4C97-90DD-AE91C8672A64}" type="presParOf" srcId="{6890C6BC-4D46-4882-BB07-E5196CEE65F6}" destId="{C62AB047-D05C-40C2-9EA0-97202402F6A6}" srcOrd="4" destOrd="0" presId="urn:microsoft.com/office/officeart/2018/2/layout/IconVerticalSolidList"/>
    <dgm:cxn modelId="{472939AD-90F3-4354-BAF2-CB7B9E63CB9C}" type="presParOf" srcId="{C62AB047-D05C-40C2-9EA0-97202402F6A6}" destId="{1A0DFD8F-7B3C-4D7F-96AC-6CA294232A19}" srcOrd="0" destOrd="0" presId="urn:microsoft.com/office/officeart/2018/2/layout/IconVerticalSolidList"/>
    <dgm:cxn modelId="{9C604250-78DC-4D56-AFF8-E62595A2C333}" type="presParOf" srcId="{C62AB047-D05C-40C2-9EA0-97202402F6A6}" destId="{ACBE697A-8043-4439-BC08-338D3A19FCDA}" srcOrd="1" destOrd="0" presId="urn:microsoft.com/office/officeart/2018/2/layout/IconVerticalSolidList"/>
    <dgm:cxn modelId="{DCD776EF-DEE2-4E07-A092-D3CE8DCDFF37}" type="presParOf" srcId="{C62AB047-D05C-40C2-9EA0-97202402F6A6}" destId="{6FB82E8D-AFE9-4AFB-857F-65B2A4621C07}" srcOrd="2" destOrd="0" presId="urn:microsoft.com/office/officeart/2018/2/layout/IconVerticalSolidList"/>
    <dgm:cxn modelId="{AFD4EB88-1225-4B3A-ADBF-9CC5D36227C5}" type="presParOf" srcId="{C62AB047-D05C-40C2-9EA0-97202402F6A6}" destId="{B7D3EBA3-C55B-48F2-A581-78D0331D0259}" srcOrd="3" destOrd="0" presId="urn:microsoft.com/office/officeart/2018/2/layout/IconVerticalSolidList"/>
    <dgm:cxn modelId="{908BE4B1-191A-412E-B937-D5C9A9333704}" type="presParOf" srcId="{6890C6BC-4D46-4882-BB07-E5196CEE65F6}" destId="{224D088C-C6DE-4412-9F39-F7FE967340F4}" srcOrd="5" destOrd="0" presId="urn:microsoft.com/office/officeart/2018/2/layout/IconVerticalSolidList"/>
    <dgm:cxn modelId="{3AE44329-A76E-49E9-B016-9689A029BCE4}" type="presParOf" srcId="{6890C6BC-4D46-4882-BB07-E5196CEE65F6}" destId="{7EEB2E58-32A6-4106-9739-DDDE7E6B59A7}" srcOrd="6" destOrd="0" presId="urn:microsoft.com/office/officeart/2018/2/layout/IconVerticalSolidList"/>
    <dgm:cxn modelId="{83D43E26-F8CA-4BC0-BA7D-14619400BBE3}" type="presParOf" srcId="{7EEB2E58-32A6-4106-9739-DDDE7E6B59A7}" destId="{3F657D16-3BD1-4A56-99A7-BBA711EE8CA7}" srcOrd="0" destOrd="0" presId="urn:microsoft.com/office/officeart/2018/2/layout/IconVerticalSolidList"/>
    <dgm:cxn modelId="{E3D34188-6C4E-440A-A95E-29689EA4578D}" type="presParOf" srcId="{7EEB2E58-32A6-4106-9739-DDDE7E6B59A7}" destId="{F910759E-6C37-4FF5-AB5E-7FC0A7C86F72}" srcOrd="1" destOrd="0" presId="urn:microsoft.com/office/officeart/2018/2/layout/IconVerticalSolidList"/>
    <dgm:cxn modelId="{B42A32BD-EDBE-4D94-80E4-56DEA2C111DE}" type="presParOf" srcId="{7EEB2E58-32A6-4106-9739-DDDE7E6B59A7}" destId="{F209E297-6DB8-4CF7-B889-71795A3DE6CA}" srcOrd="2" destOrd="0" presId="urn:microsoft.com/office/officeart/2018/2/layout/IconVerticalSolidList"/>
    <dgm:cxn modelId="{A7A167C4-4D7E-4522-B964-E731934EBFD3}" type="presParOf" srcId="{7EEB2E58-32A6-4106-9739-DDDE7E6B59A7}" destId="{1ED2AB5D-2C07-4AFC-B2CD-617DD2D5B8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85B21-FF36-454B-B006-9A85B54BEBDB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14A31-9991-4D32-B2A8-27D4B6A017A7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C5CB4-9389-472D-8BB5-7D063FFA3F1C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Voor</a:t>
          </a:r>
          <a:r>
            <a:rPr lang="en-US" sz="2200" kern="1200" dirty="0"/>
            <a:t> </a:t>
          </a:r>
          <a:r>
            <a:rPr lang="en-US" sz="2200" kern="1200" dirty="0" err="1"/>
            <a:t>degenen</a:t>
          </a:r>
          <a:r>
            <a:rPr lang="en-US" sz="2200" kern="1200" dirty="0"/>
            <a:t> die blurred boundaries </a:t>
          </a:r>
          <a:r>
            <a:rPr lang="en-US" sz="2200" kern="1200" dirty="0" err="1"/>
            <a:t>ervaren</a:t>
          </a:r>
          <a:r>
            <a:rPr lang="en-US" sz="2200" kern="1200" dirty="0"/>
            <a:t>, is het </a:t>
          </a:r>
          <a:r>
            <a:rPr lang="en-US" sz="2200" u="sng" kern="1200" dirty="0" err="1"/>
            <a:t>juist</a:t>
          </a:r>
          <a:r>
            <a:rPr lang="en-US" sz="2200" u="none" kern="1200" dirty="0"/>
            <a:t> </a:t>
          </a:r>
          <a:r>
            <a:rPr lang="en-US" sz="2200" u="none" kern="1200" dirty="0" err="1"/>
            <a:t>belangrijk</a:t>
          </a:r>
          <a:r>
            <a:rPr lang="en-US" sz="2200" u="none" kern="1200" dirty="0"/>
            <a:t> om </a:t>
          </a:r>
          <a:r>
            <a:rPr lang="en-US" sz="2200" u="none" kern="1200" dirty="0" err="1"/>
            <a:t>goed</a:t>
          </a:r>
          <a:r>
            <a:rPr lang="en-US" sz="2200" u="none" kern="1200" dirty="0"/>
            <a:t> </a:t>
          </a:r>
          <a:r>
            <a:rPr lang="en-US" sz="2200" u="none" kern="1200" dirty="0" err="1"/>
            <a:t>te</a:t>
          </a:r>
          <a:r>
            <a:rPr lang="en-US" sz="2200" u="none" kern="1200" dirty="0"/>
            <a:t> </a:t>
          </a:r>
          <a:r>
            <a:rPr lang="en-US" sz="2200" u="none" kern="1200" dirty="0" err="1"/>
            <a:t>slapen</a:t>
          </a:r>
          <a:r>
            <a:rPr lang="en-US" sz="2200" u="none" kern="1200" dirty="0"/>
            <a:t> </a:t>
          </a:r>
          <a:r>
            <a:rPr lang="en-US" sz="2200" u="none" kern="1200" dirty="0" err="1"/>
            <a:t>en</a:t>
          </a:r>
          <a:r>
            <a:rPr lang="en-US" sz="2200" u="none" kern="1200" dirty="0"/>
            <a:t> (in </a:t>
          </a:r>
          <a:r>
            <a:rPr lang="en-US" sz="2200" u="none" kern="1200" dirty="0" err="1"/>
            <a:t>mindere</a:t>
          </a:r>
          <a:r>
            <a:rPr lang="en-US" sz="2200" u="none" kern="1200" dirty="0"/>
            <a:t> mate) </a:t>
          </a:r>
          <a:r>
            <a:rPr lang="en-US" sz="2200" u="none" kern="1200" dirty="0" err="1"/>
            <a:t>regelmatig</a:t>
          </a:r>
          <a:r>
            <a:rPr lang="en-US" sz="2200" u="none" kern="1200" dirty="0"/>
            <a:t> </a:t>
          </a:r>
          <a:r>
            <a:rPr lang="en-US" sz="2200" u="none" kern="1200" dirty="0" err="1"/>
            <a:t>te</a:t>
          </a:r>
          <a:r>
            <a:rPr lang="en-US" sz="2200" u="none" kern="1200" dirty="0"/>
            <a:t> </a:t>
          </a:r>
          <a:r>
            <a:rPr lang="en-US" sz="2200" u="none" kern="1200" dirty="0" err="1"/>
            <a:t>bewegen</a:t>
          </a:r>
          <a:r>
            <a:rPr lang="en-US" sz="2200" u="none" kern="1200" dirty="0"/>
            <a:t>. </a:t>
          </a:r>
          <a:endParaRPr lang="en-US" sz="2200" kern="1200" dirty="0"/>
        </a:p>
      </dsp:txBody>
      <dsp:txXfrm>
        <a:off x="1057183" y="1805"/>
        <a:ext cx="9458416" cy="915310"/>
      </dsp:txXfrm>
    </dsp:sp>
    <dsp:sp modelId="{8C684E90-3E3D-4C04-8A4F-7C2375B3B9C2}">
      <dsp:nvSpPr>
        <dsp:cNvPr id="0" name=""/>
        <dsp:cNvSpPr/>
      </dsp:nvSpPr>
      <dsp:spPr>
        <a:xfrm>
          <a:off x="0" y="1145724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54D0A-AAB7-4387-86C8-6F2EFCD68D13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EFB4B-D90A-40B5-8413-D75B6900B229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Echter blijken we op blurred boundaries te reageren met ongezond gedrag.</a:t>
          </a:r>
        </a:p>
      </dsp:txBody>
      <dsp:txXfrm>
        <a:off x="1057183" y="1145944"/>
        <a:ext cx="9458416" cy="915310"/>
      </dsp:txXfrm>
    </dsp:sp>
    <dsp:sp modelId="{1A0DFD8F-7B3C-4D7F-96AC-6CA294232A19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E697A-8043-4439-BC08-338D3A19FCDA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3EBA3-C55B-48F2-A581-78D0331D0259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Deze reactie kan gezien worden als maladaptief en dysfunctioneel.</a:t>
          </a:r>
        </a:p>
      </dsp:txBody>
      <dsp:txXfrm>
        <a:off x="1057183" y="2290082"/>
        <a:ext cx="9458416" cy="915310"/>
      </dsp:txXfrm>
    </dsp:sp>
    <dsp:sp modelId="{3F657D16-3BD1-4A56-99A7-BBA711EE8CA7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0759E-6C37-4FF5-AB5E-7FC0A7C86F72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2AB5D-2C07-4AFC-B2CD-617DD2D5B86E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Een gezonde leefstijl is een gedeelde verantwoordelijkheid tussen werkgever en werknemer.  </a:t>
          </a:r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D0B98-5DFE-BD49-99A5-6A72AD5B4421}" type="datetimeFigureOut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336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0313A-02E7-4190-8A67-01FD37895079}" type="datetimeFigureOut">
              <a:rPr lang="en-SG" smtClean="0"/>
              <a:t/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835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5C02-5C63-4E42-BD42-518804B39641}" type="datetime1">
              <a:rPr lang="en-GB" smtClean="0"/>
              <a:t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7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3C3B-E7EE-4D47-AD66-CD80021908DA}" type="datetime1">
              <a:rPr lang="en-GB" smtClean="0"/>
              <a:t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31F2-98D1-DF41-B2D2-C85EEFB742AA}" type="datetime1">
              <a:rPr lang="en-GB" smtClean="0"/>
              <a:t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5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3335-8229-5443-BBA4-68B50199F2D8}" type="datetime1">
              <a:rPr lang="en-GB" smtClean="0"/>
              <a:t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2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52B7-0B6A-CA41-929C-E8E11080FF5F}" type="datetime1">
              <a:rPr lang="en-GB" smtClean="0"/>
              <a:t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6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743E-3E8D-6E47-9F43-D8E33F2113FF}" type="datetime1">
              <a:rPr lang="en-GB" smtClean="0"/>
              <a:t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1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B7C1-7DE1-F740-954B-9231DD6872D5}" type="datetime1">
              <a:rPr lang="en-GB" smtClean="0"/>
              <a:t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3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A504-4500-E54C-A9D4-D636D0BA1842}" type="datetime1">
              <a:rPr lang="en-GB" smtClean="0"/>
              <a:t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3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0009-2532-554D-9EDA-27C415FC9768}" type="datetime1">
              <a:rPr lang="en-GB" smtClean="0"/>
              <a:t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5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3E-0972-4A46-9660-1BF4E0716B61}" type="datetime1">
              <a:rPr lang="en-GB" smtClean="0"/>
              <a:t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8403-F463-9A45-8DE1-10ABD4DC8D51}" type="datetime1">
              <a:rPr lang="en-GB" smtClean="0"/>
              <a:t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8A89-13B8-D04B-A7FB-0D6F5B2427ED}" type="datetime1">
              <a:rPr lang="en-GB" smtClean="0"/>
              <a:t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7711F32-B6F5-234A-AA49-779915F15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394" y="856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nl-NL" sz="6100" dirty="0"/>
              <a:t>COVID-19, thuiswerken en de gevolgen voor het welzijn van werknemers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6DE85041-3A56-D248-8419-6FA1A5894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889196"/>
            <a:ext cx="8258176" cy="631825"/>
          </a:xfrm>
        </p:spPr>
        <p:txBody>
          <a:bodyPr anchor="ctr">
            <a:noAutofit/>
          </a:bodyPr>
          <a:lstStyle/>
          <a:p>
            <a:r>
              <a:rPr lang="nl-NL" sz="3000" dirty="0"/>
              <a:t>Dr. Helen Pluut </a:t>
            </a:r>
          </a:p>
          <a:p>
            <a:r>
              <a:rPr lang="nl-NL" sz="3000" dirty="0"/>
              <a:t>Universiteit Leiden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97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41547-6A8A-AC43-98AC-60AD81ED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nl-NL"/>
              <a:t>Vervolgvragen</a:t>
            </a:r>
            <a:endParaRPr lang="nl-NL" dirty="0"/>
          </a:p>
        </p:txBody>
      </p:sp>
      <p:sp>
        <p:nvSpPr>
          <p:cNvPr id="32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3BA088-A09B-DC4D-A95C-D76C6034A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92500" lnSpcReduction="20000"/>
          </a:bodyPr>
          <a:lstStyle/>
          <a:p>
            <a:r>
              <a:rPr lang="nl-NL" sz="2600" dirty="0"/>
              <a:t>Goed werkgeverschap als civiele norm</a:t>
            </a:r>
          </a:p>
          <a:p>
            <a:pPr lvl="1"/>
            <a:r>
              <a:rPr lang="nl-NL" sz="2000" dirty="0"/>
              <a:t>Voelen werknemers zich in de nieuwe omstandigheden gesteund? Vinden zij dat ze een goede werkgever hebben?</a:t>
            </a:r>
          </a:p>
          <a:p>
            <a:pPr lvl="1"/>
            <a:r>
              <a:rPr lang="nl-NL" sz="2000" dirty="0"/>
              <a:t>Zijn normstellingen gewijzigd door corona?</a:t>
            </a:r>
          </a:p>
          <a:p>
            <a:pPr lvl="1"/>
            <a:r>
              <a:rPr lang="nl-NL" sz="2000" dirty="0"/>
              <a:t>Hoe verschilt de invulling van de norm van goed werkgeverschap (maar ook goed </a:t>
            </a:r>
            <a:r>
              <a:rPr lang="nl-NL" sz="2000" dirty="0" err="1"/>
              <a:t>werknemerschap</a:t>
            </a:r>
            <a:r>
              <a:rPr lang="nl-NL" sz="2000" dirty="0"/>
              <a:t>) nu tijdens corona ten opzichte van voorheen?</a:t>
            </a:r>
          </a:p>
          <a:p>
            <a:pPr lvl="1"/>
            <a:endParaRPr lang="nl-NL" sz="2000" dirty="0"/>
          </a:p>
          <a:p>
            <a:pPr marL="228600" lvl="1">
              <a:spcBef>
                <a:spcPts val="1000"/>
              </a:spcBef>
            </a:pPr>
            <a:r>
              <a:rPr lang="nl-NL" sz="2600" dirty="0"/>
              <a:t>Arbeidsomstandighedenwetgeving</a:t>
            </a:r>
          </a:p>
          <a:p>
            <a:pPr marL="685800" lvl="2">
              <a:spcBef>
                <a:spcPts val="1000"/>
              </a:spcBef>
            </a:pPr>
            <a:r>
              <a:rPr lang="nl-NL" dirty="0"/>
              <a:t>Hoe bewaken werknemers hun eigen omstandigheden?</a:t>
            </a:r>
          </a:p>
          <a:p>
            <a:pPr marL="685800" lvl="2">
              <a:spcBef>
                <a:spcPts val="1000"/>
              </a:spcBef>
            </a:pPr>
            <a:endParaRPr lang="nl-NL" dirty="0"/>
          </a:p>
          <a:p>
            <a:pPr marL="228600" lvl="1">
              <a:spcBef>
                <a:spcPts val="1000"/>
              </a:spcBef>
            </a:pPr>
            <a:r>
              <a:rPr lang="nl-NL" sz="2600" dirty="0"/>
              <a:t>Arbeidstijdenwetgeving</a:t>
            </a:r>
          </a:p>
          <a:p>
            <a:pPr marL="685800" lvl="2">
              <a:spcBef>
                <a:spcPts val="1000"/>
              </a:spcBef>
            </a:pPr>
            <a:r>
              <a:rPr lang="nl-NL" dirty="0"/>
              <a:t>In hoeverre kunnen werknemers hun werktijden bewaken? Kennen zijn hun rechten op dit punt? Zijn die wel duidelijk?</a:t>
            </a:r>
          </a:p>
          <a:p>
            <a:pPr marL="685800" lvl="2">
              <a:spcBef>
                <a:spcPts val="1000"/>
              </a:spcBef>
            </a:pPr>
            <a:endParaRPr lang="nl-NL" sz="1700" dirty="0"/>
          </a:p>
          <a:p>
            <a:pPr lvl="1"/>
            <a:endParaRPr lang="nl-NL" sz="1700" dirty="0"/>
          </a:p>
          <a:p>
            <a:pPr lvl="1"/>
            <a:endParaRPr lang="nl-NL" sz="1700" dirty="0"/>
          </a:p>
          <a:p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37525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Mijn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onderzoek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op het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gebied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arbeidspsychologie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1748474"/>
            <a:ext cx="10905066" cy="439398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Spillover van </a:t>
            </a:r>
            <a:r>
              <a:rPr lang="en-US" sz="2800" dirty="0" err="1"/>
              <a:t>sociale</a:t>
            </a:r>
            <a:r>
              <a:rPr lang="en-US" sz="2800" dirty="0"/>
              <a:t> </a:t>
            </a:r>
            <a:r>
              <a:rPr lang="en-US" sz="2800" dirty="0" err="1"/>
              <a:t>steun</a:t>
            </a:r>
            <a:endParaRPr lang="en-US" sz="2800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500" dirty="0" err="1"/>
              <a:t>Maakt</a:t>
            </a:r>
            <a:r>
              <a:rPr lang="en-US" sz="2500" dirty="0"/>
              <a:t> </a:t>
            </a:r>
            <a:r>
              <a:rPr lang="en-US" sz="2500" dirty="0" err="1"/>
              <a:t>collegiaal</a:t>
            </a:r>
            <a:r>
              <a:rPr lang="en-US" sz="2500" dirty="0"/>
              <a:t> </a:t>
            </a:r>
            <a:r>
              <a:rPr lang="en-US" sz="2500" dirty="0" err="1"/>
              <a:t>gedrag</a:t>
            </a:r>
            <a:r>
              <a:rPr lang="en-US" sz="2500" dirty="0"/>
              <a:t> op </a:t>
            </a:r>
            <a:r>
              <a:rPr lang="en-US" sz="2500" dirty="0" err="1"/>
              <a:t>werk</a:t>
            </a:r>
            <a:r>
              <a:rPr lang="en-US" sz="2500" dirty="0"/>
              <a:t> </a:t>
            </a:r>
            <a:r>
              <a:rPr lang="en-US" sz="2500" dirty="0" err="1"/>
              <a:t>iemand</a:t>
            </a:r>
            <a:r>
              <a:rPr lang="en-US" sz="2500" dirty="0"/>
              <a:t> </a:t>
            </a:r>
            <a:r>
              <a:rPr lang="en-US" sz="2500" dirty="0" err="1"/>
              <a:t>een</a:t>
            </a:r>
            <a:r>
              <a:rPr lang="en-US" sz="2500" dirty="0"/>
              <a:t> </a:t>
            </a:r>
            <a:r>
              <a:rPr lang="en-US" sz="2500" dirty="0" err="1"/>
              <a:t>behulpzame</a:t>
            </a:r>
            <a:r>
              <a:rPr lang="en-US" sz="2500" dirty="0"/>
              <a:t> partner </a:t>
            </a:r>
            <a:r>
              <a:rPr lang="en-US" sz="2500" dirty="0" err="1"/>
              <a:t>thuis</a:t>
            </a:r>
            <a:r>
              <a:rPr lang="en-US" sz="2500" dirty="0"/>
              <a:t>?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lvl="1" indent="-22860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/>
              <a:t>Ontvangen</a:t>
            </a:r>
            <a:r>
              <a:rPr lang="en-US" sz="2800" dirty="0"/>
              <a:t> van </a:t>
            </a:r>
            <a:r>
              <a:rPr lang="en-US" sz="2800" dirty="0" err="1"/>
              <a:t>sociale</a:t>
            </a:r>
            <a:r>
              <a:rPr lang="en-US" sz="2800" dirty="0"/>
              <a:t> </a:t>
            </a:r>
            <a:r>
              <a:rPr lang="en-US" sz="2800" dirty="0" err="1"/>
              <a:t>steun</a:t>
            </a:r>
            <a:endParaRPr lang="en-US" sz="2800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500" dirty="0" err="1"/>
              <a:t>Sociale</a:t>
            </a:r>
            <a:r>
              <a:rPr lang="en-US" sz="2500" dirty="0"/>
              <a:t> </a:t>
            </a:r>
            <a:r>
              <a:rPr lang="en-US" sz="2500" dirty="0" err="1"/>
              <a:t>steun</a:t>
            </a:r>
            <a:r>
              <a:rPr lang="en-US" sz="2500" dirty="0"/>
              <a:t> </a:t>
            </a:r>
            <a:r>
              <a:rPr lang="en-US" sz="2500" dirty="0" err="1"/>
              <a:t>ter</a:t>
            </a:r>
            <a:r>
              <a:rPr lang="en-US" sz="2500" dirty="0"/>
              <a:t> </a:t>
            </a:r>
            <a:r>
              <a:rPr lang="en-US" sz="2500" dirty="0" err="1"/>
              <a:t>voorkoming</a:t>
            </a:r>
            <a:r>
              <a:rPr lang="en-US" sz="2500" dirty="0"/>
              <a:t> van </a:t>
            </a:r>
            <a:r>
              <a:rPr lang="en-US" sz="2500" dirty="0" err="1"/>
              <a:t>werk-familieconflict</a:t>
            </a:r>
            <a:endParaRPr lang="en-US" sz="2500" dirty="0"/>
          </a:p>
          <a:p>
            <a:pPr lvl="1" indent="-2286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lvl="1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/>
              <a:t>Geven</a:t>
            </a:r>
            <a:r>
              <a:rPr lang="en-US" sz="2800" dirty="0"/>
              <a:t> van </a:t>
            </a:r>
            <a:r>
              <a:rPr lang="en-US" sz="2800" dirty="0" err="1"/>
              <a:t>sociale</a:t>
            </a:r>
            <a:r>
              <a:rPr lang="en-US" sz="2800" dirty="0"/>
              <a:t> </a:t>
            </a:r>
            <a:r>
              <a:rPr lang="en-US" sz="2800" dirty="0" err="1"/>
              <a:t>steun</a:t>
            </a:r>
            <a:endParaRPr lang="en-US" sz="2800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500" dirty="0" err="1"/>
              <a:t>Wanneer</a:t>
            </a:r>
            <a:r>
              <a:rPr lang="en-US" sz="2500" dirty="0"/>
              <a:t> </a:t>
            </a:r>
            <a:r>
              <a:rPr lang="en-US" sz="2500" dirty="0" err="1"/>
              <a:t>geven</a:t>
            </a:r>
            <a:r>
              <a:rPr lang="en-US" sz="2500" dirty="0"/>
              <a:t> we </a:t>
            </a:r>
            <a:r>
              <a:rPr lang="en-US" sz="2500" dirty="0" err="1"/>
              <a:t>sociale</a:t>
            </a:r>
            <a:r>
              <a:rPr lang="en-US" sz="2500" dirty="0"/>
              <a:t> </a:t>
            </a:r>
            <a:r>
              <a:rPr lang="en-US" sz="2500" dirty="0" err="1"/>
              <a:t>steun</a:t>
            </a:r>
            <a:r>
              <a:rPr lang="en-US" sz="2500" dirty="0"/>
              <a:t>?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500" dirty="0"/>
              <a:t>Wat </a:t>
            </a:r>
            <a:r>
              <a:rPr lang="en-US" sz="2500" dirty="0" err="1"/>
              <a:t>zijn</a:t>
            </a:r>
            <a:r>
              <a:rPr lang="en-US" sz="2500" dirty="0"/>
              <a:t> de </a:t>
            </a:r>
            <a:r>
              <a:rPr lang="en-US" sz="2500" dirty="0" err="1"/>
              <a:t>voordelen</a:t>
            </a:r>
            <a:r>
              <a:rPr lang="en-US" sz="2500" dirty="0"/>
              <a:t> </a:t>
            </a:r>
            <a:r>
              <a:rPr lang="en-US" sz="2500" dirty="0" err="1"/>
              <a:t>voor</a:t>
            </a:r>
            <a:r>
              <a:rPr lang="en-US" sz="2500" dirty="0"/>
              <a:t> </a:t>
            </a:r>
            <a:r>
              <a:rPr lang="en-US" sz="2500" dirty="0" err="1"/>
              <a:t>degene</a:t>
            </a:r>
            <a:r>
              <a:rPr lang="en-US" sz="2500" dirty="0"/>
              <a:t> die </a:t>
            </a:r>
            <a:r>
              <a:rPr lang="en-US" sz="2500" dirty="0" err="1"/>
              <a:t>steun</a:t>
            </a:r>
            <a:r>
              <a:rPr lang="en-US" sz="2500" dirty="0"/>
              <a:t> </a:t>
            </a:r>
            <a:r>
              <a:rPr lang="en-US" sz="2500" dirty="0" err="1"/>
              <a:t>biedt</a:t>
            </a:r>
            <a:r>
              <a:rPr lang="en-US" sz="2500" dirty="0"/>
              <a:t>?</a:t>
            </a:r>
          </a:p>
          <a:p>
            <a:pPr marL="0" lvl="1" indent="-228600" algn="l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lvl="1" indent="-2286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Spillover van </a:t>
            </a:r>
            <a:r>
              <a:rPr lang="en-US" sz="2800" dirty="0" err="1"/>
              <a:t>sociale</a:t>
            </a:r>
            <a:r>
              <a:rPr lang="en-US" sz="2800" dirty="0"/>
              <a:t> </a:t>
            </a:r>
            <a:r>
              <a:rPr lang="en-US" sz="2800" dirty="0" err="1"/>
              <a:t>stressoren</a:t>
            </a:r>
            <a:endParaRPr lang="en-US" sz="2800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500" dirty="0"/>
              <a:t>De </a:t>
            </a:r>
            <a:r>
              <a:rPr lang="en-US" sz="2500" dirty="0" err="1"/>
              <a:t>invloed</a:t>
            </a:r>
            <a:r>
              <a:rPr lang="en-US" sz="2500" dirty="0"/>
              <a:t> van </a:t>
            </a:r>
            <a:r>
              <a:rPr lang="en-US" sz="2500" dirty="0" err="1"/>
              <a:t>werkstressoren</a:t>
            </a:r>
            <a:r>
              <a:rPr lang="en-US" sz="2500" dirty="0"/>
              <a:t> op de </a:t>
            </a:r>
            <a:r>
              <a:rPr lang="en-US" sz="2500" dirty="0" err="1"/>
              <a:t>dynamiek</a:t>
            </a:r>
            <a:r>
              <a:rPr lang="en-US" sz="2500" dirty="0"/>
              <a:t> </a:t>
            </a:r>
            <a:r>
              <a:rPr lang="en-US" sz="2500" dirty="0" err="1"/>
              <a:t>tussen</a:t>
            </a:r>
            <a:r>
              <a:rPr lang="en-US" sz="2500" dirty="0"/>
              <a:t> partners </a:t>
            </a:r>
            <a:r>
              <a:rPr lang="en-US" sz="2500" dirty="0" err="1"/>
              <a:t>thuis</a:t>
            </a:r>
            <a:endParaRPr lang="en-US" sz="2500" dirty="0"/>
          </a:p>
          <a:p>
            <a:pPr lvl="1" indent="-22860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 indent="-22860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25AD2AF-7F3F-0E4C-AAD6-C27FC423D8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815" y="5271196"/>
            <a:ext cx="14986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8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46414D9-043B-5E43-9352-F6E48759A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2347">
            <a:off x="596722" y="835176"/>
            <a:ext cx="5264150" cy="19686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E6EDBC6-F4A1-5C47-A4E9-A2F573CFE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0363">
            <a:off x="6500985" y="1621358"/>
            <a:ext cx="5435600" cy="8763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DB8487D-2A17-804E-AD6C-2D4319124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1442">
            <a:off x="855976" y="3568176"/>
            <a:ext cx="10197881" cy="20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9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AD9237-DAA2-2145-85F4-A3B986E1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COVID-19-onderzoek </a:t>
            </a: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naar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blurred boundaries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C12A3B-443A-F849-84B3-60AE0B5A1435}"/>
              </a:ext>
            </a:extLst>
          </p:cNvPr>
          <p:cNvSpPr txBox="1">
            <a:spLocks/>
          </p:cNvSpPr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i="1" dirty="0"/>
              <a:t>Het is </a:t>
            </a:r>
            <a:r>
              <a:rPr lang="en-US" sz="2000" i="1"/>
              <a:t>moeilijk</a:t>
            </a:r>
            <a:r>
              <a:rPr lang="en-US" sz="2000" i="1" dirty="0"/>
              <a:t> </a:t>
            </a:r>
            <a:r>
              <a:rPr lang="en-US" sz="2000" i="1"/>
              <a:t>te</a:t>
            </a:r>
            <a:r>
              <a:rPr lang="en-US" sz="2000" i="1" dirty="0"/>
              <a:t> </a:t>
            </a:r>
            <a:r>
              <a:rPr lang="en-US" sz="2000" i="1"/>
              <a:t>zeggen</a:t>
            </a:r>
            <a:r>
              <a:rPr lang="en-US" sz="2000" i="1" dirty="0"/>
              <a:t> </a:t>
            </a:r>
            <a:r>
              <a:rPr lang="en-US" sz="2000" i="1"/>
              <a:t>waar</a:t>
            </a:r>
            <a:r>
              <a:rPr lang="en-US" sz="2000" i="1" dirty="0"/>
              <a:t> </a:t>
            </a:r>
            <a:r>
              <a:rPr lang="en-US" sz="2000" i="1"/>
              <a:t>mijn</a:t>
            </a:r>
            <a:r>
              <a:rPr lang="en-US" sz="2000" i="1" dirty="0"/>
              <a:t> </a:t>
            </a:r>
            <a:r>
              <a:rPr lang="en-US" sz="2000" i="1"/>
              <a:t>werkleven</a:t>
            </a:r>
            <a:r>
              <a:rPr lang="en-US" sz="2000" i="1" dirty="0"/>
              <a:t> </a:t>
            </a:r>
            <a:r>
              <a:rPr lang="en-US" sz="2000" i="1"/>
              <a:t>eindigt</a:t>
            </a:r>
            <a:r>
              <a:rPr lang="en-US" sz="2000" i="1" dirty="0"/>
              <a:t> </a:t>
            </a:r>
            <a:r>
              <a:rPr lang="en-US" sz="2000" i="1"/>
              <a:t>en</a:t>
            </a:r>
            <a:r>
              <a:rPr lang="en-US" sz="2000" i="1" dirty="0"/>
              <a:t> </a:t>
            </a:r>
            <a:r>
              <a:rPr lang="en-US" sz="2000" i="1"/>
              <a:t>mijn</a:t>
            </a:r>
            <a:r>
              <a:rPr lang="en-US" sz="2000" i="1" dirty="0"/>
              <a:t> </a:t>
            </a:r>
            <a:r>
              <a:rPr lang="en-US" sz="2000" i="1"/>
              <a:t>privéleven</a:t>
            </a:r>
            <a:r>
              <a:rPr lang="en-US" sz="2000" i="1" dirty="0"/>
              <a:t> of </a:t>
            </a:r>
            <a:r>
              <a:rPr lang="en-US" sz="2000" i="1"/>
              <a:t>mijn</a:t>
            </a:r>
            <a:r>
              <a:rPr lang="en-US" sz="2000" i="1" dirty="0"/>
              <a:t> </a:t>
            </a:r>
            <a:r>
              <a:rPr lang="en-US" sz="2000" i="1"/>
              <a:t>gezinsleven</a:t>
            </a:r>
            <a:r>
              <a:rPr lang="en-US" sz="2000" i="1" dirty="0"/>
              <a:t> </a:t>
            </a:r>
            <a:r>
              <a:rPr lang="en-US" sz="2000" i="1"/>
              <a:t>begint</a:t>
            </a:r>
            <a:r>
              <a:rPr lang="en-US" sz="2000" i="1" dirty="0"/>
              <a:t>.</a:t>
            </a:r>
            <a:endParaRPr lang="en-US" sz="2000" i="1"/>
          </a:p>
          <a:p>
            <a:pPr lvl="1"/>
            <a:r>
              <a:rPr lang="en-US" sz="2000" i="1"/>
              <a:t>Ik</a:t>
            </a:r>
            <a:r>
              <a:rPr lang="en-US" sz="2000" i="1" dirty="0"/>
              <a:t> </a:t>
            </a:r>
            <a:r>
              <a:rPr lang="en-US" sz="2000" i="1"/>
              <a:t>besteed</a:t>
            </a:r>
            <a:r>
              <a:rPr lang="en-US" sz="2000" i="1" dirty="0"/>
              <a:t> </a:t>
            </a:r>
            <a:r>
              <a:rPr lang="en-US" sz="2000" i="1"/>
              <a:t>gedurende</a:t>
            </a:r>
            <a:r>
              <a:rPr lang="en-US" sz="2000" i="1" dirty="0"/>
              <a:t> </a:t>
            </a:r>
            <a:r>
              <a:rPr lang="en-US" sz="2000" i="1"/>
              <a:t>mijn</a:t>
            </a:r>
            <a:r>
              <a:rPr lang="en-US" sz="2000" i="1" dirty="0"/>
              <a:t> </a:t>
            </a:r>
            <a:r>
              <a:rPr lang="en-US" sz="2000" i="1"/>
              <a:t>werkdag</a:t>
            </a:r>
            <a:r>
              <a:rPr lang="en-US" sz="2000" i="1" dirty="0"/>
              <a:t> </a:t>
            </a:r>
            <a:r>
              <a:rPr lang="en-US" sz="2000" i="1"/>
              <a:t>aandacht</a:t>
            </a:r>
            <a:r>
              <a:rPr lang="en-US" sz="2000" i="1" dirty="0"/>
              <a:t> </a:t>
            </a:r>
            <a:r>
              <a:rPr lang="en-US" sz="2000" i="1"/>
              <a:t>aan</a:t>
            </a:r>
            <a:r>
              <a:rPr lang="en-US" sz="2000" i="1" dirty="0"/>
              <a:t> </a:t>
            </a:r>
            <a:r>
              <a:rPr lang="en-US" sz="2000" i="1"/>
              <a:t>persoonlijke</a:t>
            </a:r>
            <a:r>
              <a:rPr lang="en-US" sz="2000" i="1" dirty="0"/>
              <a:t> of </a:t>
            </a:r>
            <a:r>
              <a:rPr lang="en-US" sz="2000" i="1"/>
              <a:t>gezinskwesties</a:t>
            </a:r>
            <a:r>
              <a:rPr lang="en-US" sz="2000" i="1" dirty="0"/>
              <a:t>.</a:t>
            </a:r>
            <a:endParaRPr lang="en-US" sz="2000" i="1"/>
          </a:p>
          <a:p>
            <a:pPr lvl="1"/>
            <a:r>
              <a:rPr lang="en-US" sz="2000" i="1"/>
              <a:t>Gedurende</a:t>
            </a:r>
            <a:r>
              <a:rPr lang="en-US" sz="2000" i="1" dirty="0"/>
              <a:t> </a:t>
            </a:r>
            <a:r>
              <a:rPr lang="en-US" sz="2000" i="1"/>
              <a:t>mijn</a:t>
            </a:r>
            <a:r>
              <a:rPr lang="en-US" sz="2000" i="1" dirty="0"/>
              <a:t> </a:t>
            </a:r>
            <a:r>
              <a:rPr lang="en-US" sz="2000" i="1"/>
              <a:t>werkdag</a:t>
            </a:r>
            <a:r>
              <a:rPr lang="en-US" sz="2000" i="1" dirty="0"/>
              <a:t> </a:t>
            </a:r>
            <a:r>
              <a:rPr lang="en-US" sz="2000" i="1"/>
              <a:t>vervagen</a:t>
            </a:r>
            <a:r>
              <a:rPr lang="en-US" sz="2000" i="1" dirty="0"/>
              <a:t> de </a:t>
            </a:r>
            <a:r>
              <a:rPr lang="en-US" sz="2000" i="1"/>
              <a:t>grenzen</a:t>
            </a:r>
            <a:r>
              <a:rPr lang="en-US" sz="2000" i="1" dirty="0"/>
              <a:t> </a:t>
            </a:r>
            <a:r>
              <a:rPr lang="en-US" sz="2000" i="1"/>
              <a:t>tussen</a:t>
            </a:r>
            <a:r>
              <a:rPr lang="en-US" sz="2000" i="1" dirty="0"/>
              <a:t> de </a:t>
            </a:r>
            <a:r>
              <a:rPr lang="en-US" sz="2000" i="1"/>
              <a:t>tijd</a:t>
            </a:r>
            <a:r>
              <a:rPr lang="en-US" sz="2000" i="1" dirty="0"/>
              <a:t> die </a:t>
            </a:r>
            <a:r>
              <a:rPr lang="en-US" sz="2000" i="1"/>
              <a:t>ik</a:t>
            </a:r>
            <a:r>
              <a:rPr lang="en-US" sz="2000" i="1" dirty="0"/>
              <a:t> </a:t>
            </a:r>
            <a:r>
              <a:rPr lang="en-US" sz="2000" i="1"/>
              <a:t>besteed</a:t>
            </a:r>
            <a:r>
              <a:rPr lang="en-US" sz="2000" i="1" dirty="0"/>
              <a:t> </a:t>
            </a:r>
            <a:r>
              <a:rPr lang="en-US" sz="2000" i="1"/>
              <a:t>aan</a:t>
            </a:r>
            <a:r>
              <a:rPr lang="en-US" sz="2000" i="1" dirty="0"/>
              <a:t> </a:t>
            </a:r>
            <a:r>
              <a:rPr lang="en-US" sz="2000" i="1"/>
              <a:t>werk</a:t>
            </a:r>
            <a:r>
              <a:rPr lang="en-US" sz="2000" i="1" dirty="0"/>
              <a:t> </a:t>
            </a:r>
            <a:r>
              <a:rPr lang="en-US" sz="2000" i="1"/>
              <a:t>en</a:t>
            </a:r>
            <a:r>
              <a:rPr lang="en-US" sz="2000" i="1" dirty="0"/>
              <a:t> de </a:t>
            </a:r>
            <a:r>
              <a:rPr lang="en-US" sz="2000" i="1"/>
              <a:t>tijd</a:t>
            </a:r>
            <a:r>
              <a:rPr lang="en-US" sz="2000" i="1" dirty="0"/>
              <a:t> die </a:t>
            </a:r>
            <a:r>
              <a:rPr lang="en-US" sz="2000" i="1"/>
              <a:t>ik</a:t>
            </a:r>
            <a:r>
              <a:rPr lang="en-US" sz="2000" i="1" dirty="0"/>
              <a:t> </a:t>
            </a:r>
            <a:r>
              <a:rPr lang="en-US" sz="2000" i="1"/>
              <a:t>besteed</a:t>
            </a:r>
            <a:r>
              <a:rPr lang="en-US" sz="2000" i="1" dirty="0"/>
              <a:t> </a:t>
            </a:r>
            <a:r>
              <a:rPr lang="en-US" sz="2000" i="1"/>
              <a:t>aan</a:t>
            </a:r>
            <a:r>
              <a:rPr lang="en-US" sz="2000" i="1" dirty="0"/>
              <a:t> </a:t>
            </a:r>
            <a:r>
              <a:rPr lang="en-US" sz="2000" i="1"/>
              <a:t>persoonlijke</a:t>
            </a:r>
            <a:r>
              <a:rPr lang="en-US" sz="2000" i="1" dirty="0"/>
              <a:t> </a:t>
            </a:r>
            <a:r>
              <a:rPr lang="en-US" sz="2000" i="1"/>
              <a:t>activiteiten</a:t>
            </a:r>
            <a:r>
              <a:rPr lang="en-US" sz="2000" i="1" dirty="0"/>
              <a:t>.</a:t>
            </a:r>
            <a:endParaRPr lang="en-US" sz="2000"/>
          </a:p>
          <a:p>
            <a:pPr lvl="0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2" name="Tabel 21">
            <a:extLst>
              <a:ext uri="{FF2B5EF4-FFF2-40B4-BE49-F238E27FC236}">
                <a16:creationId xmlns:a16="http://schemas.microsoft.com/office/drawing/2014/main" id="{5FDFAD68-CB5C-A84D-95F6-B34355458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37472"/>
              </p:ext>
            </p:extLst>
          </p:nvPr>
        </p:nvGraphicFramePr>
        <p:xfrm>
          <a:off x="5295316" y="2949029"/>
          <a:ext cx="6253215" cy="1186270"/>
        </p:xfrm>
        <a:graphic>
          <a:graphicData uri="http://schemas.openxmlformats.org/drawingml/2006/table">
            <a:tbl>
              <a:tblPr firstRow="1" firstCol="1" bandRow="1">
                <a:noFill/>
                <a:tableStyleId>{69CF1AB2-1976-4502-BF36-3FF5EA218861}</a:tableStyleId>
              </a:tblPr>
              <a:tblGrid>
                <a:gridCol w="1433471">
                  <a:extLst>
                    <a:ext uri="{9D8B030D-6E8A-4147-A177-3AD203B41FA5}">
                      <a16:colId xmlns:a16="http://schemas.microsoft.com/office/drawing/2014/main" val="2700800486"/>
                    </a:ext>
                  </a:extLst>
                </a:gridCol>
                <a:gridCol w="1383613">
                  <a:extLst>
                    <a:ext uri="{9D8B030D-6E8A-4147-A177-3AD203B41FA5}">
                      <a16:colId xmlns:a16="http://schemas.microsoft.com/office/drawing/2014/main" val="1101243213"/>
                    </a:ext>
                  </a:extLst>
                </a:gridCol>
                <a:gridCol w="1041318">
                  <a:extLst>
                    <a:ext uri="{9D8B030D-6E8A-4147-A177-3AD203B41FA5}">
                      <a16:colId xmlns:a16="http://schemas.microsoft.com/office/drawing/2014/main" val="3796899219"/>
                    </a:ext>
                  </a:extLst>
                </a:gridCol>
                <a:gridCol w="1041318">
                  <a:extLst>
                    <a:ext uri="{9D8B030D-6E8A-4147-A177-3AD203B41FA5}">
                      <a16:colId xmlns:a16="http://schemas.microsoft.com/office/drawing/2014/main" val="3061244694"/>
                    </a:ext>
                  </a:extLst>
                </a:gridCol>
                <a:gridCol w="1353495">
                  <a:extLst>
                    <a:ext uri="{9D8B030D-6E8A-4147-A177-3AD203B41FA5}">
                      <a16:colId xmlns:a16="http://schemas.microsoft.com/office/drawing/2014/main" val="1263814504"/>
                    </a:ext>
                  </a:extLst>
                </a:gridCol>
              </a:tblGrid>
              <a:tr h="4479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18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nl-NL" sz="18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57" marR="52357" marT="22145" marB="1047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nl-NL" sz="18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57" marR="52357" marT="22145" marB="1047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nl-NL" sz="18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57" marR="52357" marT="22145" marB="1047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nl-NL" sz="18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57" marR="52357" marT="22145" marB="1047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nl-NL" sz="18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57" marR="52357" marT="22145" marB="10471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084822"/>
                  </a:ext>
                </a:extLst>
              </a:tr>
              <a:tr h="7382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1600" b="0" kern="12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Veel</a:t>
                      </a:r>
                      <a:r>
                        <a:rPr lang="en-SG" sz="16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minder dan </a:t>
                      </a:r>
                      <a:r>
                        <a:rPr lang="en-SG" sz="1600" b="0" kern="12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gewoonlijk</a:t>
                      </a:r>
                      <a:endParaRPr lang="nl-NL" sz="16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57" marR="52357" marT="33219" marB="104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16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 dan </a:t>
                      </a:r>
                      <a:r>
                        <a:rPr lang="en-SG" sz="1600" b="0" kern="12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gewoonlijk</a:t>
                      </a:r>
                      <a:endParaRPr lang="nl-NL" sz="16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57" marR="52357" marT="33219" marB="104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1600" b="0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Zoals gewoonlijk</a:t>
                      </a:r>
                      <a:endParaRPr lang="nl-NL" sz="1600" b="0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57" marR="52357" marT="33219" marB="104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1600" b="0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Meer dan gewoonlijk</a:t>
                      </a:r>
                      <a:endParaRPr lang="nl-NL" sz="1600" b="0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57" marR="52357" marT="33219" marB="104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1600" b="0" kern="12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Veel</a:t>
                      </a:r>
                      <a:r>
                        <a:rPr lang="en-SG" sz="16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SG" sz="1600" b="0" kern="12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meer</a:t>
                      </a:r>
                      <a:r>
                        <a:rPr lang="en-SG" sz="16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SG" sz="1600" b="0" kern="12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gewoonlijk</a:t>
                      </a:r>
                      <a:endParaRPr lang="nl-NL" sz="16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57" marR="52357" marT="33219" marB="104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298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33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8A0CC444-7D1D-634D-BC86-21C7E1E75D7C}"/>
              </a:ext>
            </a:extLst>
          </p:cNvPr>
          <p:cNvSpPr txBox="1"/>
          <p:nvPr/>
        </p:nvSpPr>
        <p:spPr>
          <a:xfrm>
            <a:off x="1527939" y="600140"/>
            <a:ext cx="10174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Meer</a:t>
            </a:r>
            <a:r>
              <a:rPr lang="nl-NL" sz="2800" dirty="0"/>
              <a:t> vervaging van de grenzen tussen werk en privé </a:t>
            </a:r>
            <a:r>
              <a:rPr lang="nl-NL" sz="2400" dirty="0"/>
              <a:t>(M = 3.50, voor 51% verslechterd)</a:t>
            </a:r>
          </a:p>
          <a:p>
            <a:endParaRPr lang="nl-NL" sz="2800" dirty="0"/>
          </a:p>
        </p:txBody>
      </p:sp>
      <p:pic>
        <p:nvPicPr>
          <p:cNvPr id="14" name="Tijdelijke aanduiding voor inhoud 7" descr="Kunstmatige intelligentie">
            <a:extLst>
              <a:ext uri="{FF2B5EF4-FFF2-40B4-BE49-F238E27FC236}">
                <a16:creationId xmlns:a16="http://schemas.microsoft.com/office/drawing/2014/main" id="{E957DBE6-DFCD-804A-87FF-9A2C9F6F2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6533" y="2607403"/>
            <a:ext cx="914400" cy="914400"/>
          </a:xfrm>
          <a:prstGeom prst="rect">
            <a:avLst/>
          </a:prstGeom>
        </p:spPr>
      </p:pic>
      <p:pic>
        <p:nvPicPr>
          <p:cNvPr id="15" name="Tijdelijke aanduiding voor inhoud 7" descr="Thuiswerkhuis">
            <a:extLst>
              <a:ext uri="{FF2B5EF4-FFF2-40B4-BE49-F238E27FC236}">
                <a16:creationId xmlns:a16="http://schemas.microsoft.com/office/drawing/2014/main" id="{CC4BF42A-60A2-C94D-A029-3167C6DF2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6533" y="391671"/>
            <a:ext cx="914400" cy="914400"/>
          </a:xfrm>
          <a:prstGeom prst="rect">
            <a:avLst/>
          </a:prstGeom>
        </p:spPr>
      </p:pic>
      <p:pic>
        <p:nvPicPr>
          <p:cNvPr id="16" name="Tijdelijke aanduiding voor inhoud 7" descr="Jongleur">
            <a:extLst>
              <a:ext uri="{FF2B5EF4-FFF2-40B4-BE49-F238E27FC236}">
                <a16:creationId xmlns:a16="http://schemas.microsoft.com/office/drawing/2014/main" id="{70CDDED9-E7D7-8F44-AFD3-3CA5575B3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1530" y="4661161"/>
            <a:ext cx="914400" cy="914400"/>
          </a:xfrm>
          <a:prstGeom prst="rect">
            <a:avLst/>
          </a:prstGeom>
        </p:spPr>
      </p:pic>
      <p:pic>
        <p:nvPicPr>
          <p:cNvPr id="17" name="Tijdelijke aanduiding voor inhoud 7" descr="Stoppen">
            <a:extLst>
              <a:ext uri="{FF2B5EF4-FFF2-40B4-BE49-F238E27FC236}">
                <a16:creationId xmlns:a16="http://schemas.microsoft.com/office/drawing/2014/main" id="{60F27986-7EFF-8141-B9BC-E9E0521F68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1530" y="3626984"/>
            <a:ext cx="914400" cy="914400"/>
          </a:xfrm>
          <a:prstGeom prst="rect">
            <a:avLst/>
          </a:prstGeom>
        </p:spPr>
      </p:pic>
      <p:pic>
        <p:nvPicPr>
          <p:cNvPr id="18" name="Tijdelijke aanduiding voor inhoud 7" descr="Verbindingen">
            <a:extLst>
              <a:ext uri="{FF2B5EF4-FFF2-40B4-BE49-F238E27FC236}">
                <a16:creationId xmlns:a16="http://schemas.microsoft.com/office/drawing/2014/main" id="{4112A238-1522-F54E-81E5-0F3F0DA420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26533" y="5718604"/>
            <a:ext cx="914400" cy="91440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45F62FEE-F57E-DB4E-BA6A-B2FC2E4CF7AB}"/>
              </a:ext>
            </a:extLst>
          </p:cNvPr>
          <p:cNvSpPr txBox="1"/>
          <p:nvPr/>
        </p:nvSpPr>
        <p:spPr>
          <a:xfrm>
            <a:off x="1527939" y="4856751"/>
            <a:ext cx="1017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Minder</a:t>
            </a:r>
            <a:r>
              <a:rPr lang="nl-NL" sz="2800" dirty="0"/>
              <a:t> werkplezier en bevlogenheid </a:t>
            </a:r>
            <a:r>
              <a:rPr lang="nl-NL" sz="2400" dirty="0"/>
              <a:t>(M = 2.86, voor 40% verslechterd) 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98B80C2-AB72-DF41-B5E9-044C145D5E02}"/>
              </a:ext>
            </a:extLst>
          </p:cNvPr>
          <p:cNvSpPr txBox="1"/>
          <p:nvPr/>
        </p:nvSpPr>
        <p:spPr>
          <a:xfrm>
            <a:off x="1527939" y="2773816"/>
            <a:ext cx="10495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Minder</a:t>
            </a:r>
            <a:r>
              <a:rPr lang="nl-NL" sz="2800" dirty="0"/>
              <a:t> loskoppelen van werk </a:t>
            </a:r>
            <a:r>
              <a:rPr lang="nl-NL" sz="2400" dirty="0"/>
              <a:t>(M = 2.62, voor 49% verslechterd)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7FC615A-BB8C-5B4E-88BF-2EE198C60909}"/>
              </a:ext>
            </a:extLst>
          </p:cNvPr>
          <p:cNvSpPr txBox="1"/>
          <p:nvPr/>
        </p:nvSpPr>
        <p:spPr>
          <a:xfrm>
            <a:off x="1527939" y="5872776"/>
            <a:ext cx="1017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Minder</a:t>
            </a:r>
            <a:r>
              <a:rPr lang="nl-NL" sz="2800" dirty="0"/>
              <a:t> sociale verbinding op het werk </a:t>
            </a:r>
            <a:r>
              <a:rPr lang="nl-NL" sz="2400" dirty="0"/>
              <a:t>(M = 2.78, voor 48% verslechterd)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BDA1F6D-8BF8-1847-BB31-502C7935B856}"/>
              </a:ext>
            </a:extLst>
          </p:cNvPr>
          <p:cNvSpPr txBox="1"/>
          <p:nvPr/>
        </p:nvSpPr>
        <p:spPr>
          <a:xfrm>
            <a:off x="1527939" y="3840726"/>
            <a:ext cx="101740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Meer</a:t>
            </a:r>
            <a:r>
              <a:rPr lang="nl-NL" sz="2800" dirty="0"/>
              <a:t> onderbrekingen gedurende het werk </a:t>
            </a:r>
            <a:r>
              <a:rPr lang="nl-NL" sz="2400" dirty="0"/>
              <a:t>(M = 3.13, voor 41% verslechterd) 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6DB9F32-6ACB-0A46-9741-29FC12C5EB4F}"/>
              </a:ext>
            </a:extLst>
          </p:cNvPr>
          <p:cNvSpPr txBox="1"/>
          <p:nvPr/>
        </p:nvSpPr>
        <p:spPr>
          <a:xfrm>
            <a:off x="1527939" y="1717141"/>
            <a:ext cx="10495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Meer</a:t>
            </a:r>
            <a:r>
              <a:rPr lang="nl-NL" sz="2800" dirty="0"/>
              <a:t> moeheid door </a:t>
            </a:r>
            <a:r>
              <a:rPr lang="nl-NL" sz="2800" dirty="0" err="1"/>
              <a:t>videocalls</a:t>
            </a:r>
            <a:r>
              <a:rPr lang="nl-NL" sz="2800" dirty="0"/>
              <a:t> </a:t>
            </a:r>
            <a:r>
              <a:rPr lang="nl-NL" sz="2400" dirty="0"/>
              <a:t>(M = 3.25, voor 48% verslechterd)</a:t>
            </a:r>
          </a:p>
        </p:txBody>
      </p:sp>
      <p:pic>
        <p:nvPicPr>
          <p:cNvPr id="7" name="Graphic 6" descr="Thuiswerk-wifi">
            <a:extLst>
              <a:ext uri="{FF2B5EF4-FFF2-40B4-BE49-F238E27FC236}">
                <a16:creationId xmlns:a16="http://schemas.microsoft.com/office/drawing/2014/main" id="{DC1AED02-FDAD-D447-A15A-44833CAD40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26533" y="14995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4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Uitstellen">
            <a:extLst>
              <a:ext uri="{FF2B5EF4-FFF2-40B4-BE49-F238E27FC236}">
                <a16:creationId xmlns:a16="http://schemas.microsoft.com/office/drawing/2014/main" id="{8F672811-0C24-B440-A34F-47F71D1A3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755" y="280274"/>
            <a:ext cx="914400" cy="914400"/>
          </a:xfr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FA09F4C-BFA6-AF4D-B99A-4E94AFBE836A}"/>
              </a:ext>
            </a:extLst>
          </p:cNvPr>
          <p:cNvSpPr txBox="1"/>
          <p:nvPr/>
        </p:nvSpPr>
        <p:spPr>
          <a:xfrm>
            <a:off x="1771542" y="579380"/>
            <a:ext cx="9799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Mensen </a:t>
            </a:r>
            <a:r>
              <a:rPr lang="nl-NL" sz="2800" dirty="0">
                <a:solidFill>
                  <a:srgbClr val="FF0000"/>
                </a:solidFill>
              </a:rPr>
              <a:t>slapen</a:t>
            </a:r>
            <a:r>
              <a:rPr lang="nl-NL" sz="2800" dirty="0"/>
              <a:t> minder (goed) dan normaal (M = 2.87, voor 26% verslechterd) </a:t>
            </a:r>
          </a:p>
        </p:txBody>
      </p:sp>
      <p:pic>
        <p:nvPicPr>
          <p:cNvPr id="6" name="Tijdelijke aanduiding voor inhoud 7" descr="Appel">
            <a:extLst>
              <a:ext uri="{FF2B5EF4-FFF2-40B4-BE49-F238E27FC236}">
                <a16:creationId xmlns:a16="http://schemas.microsoft.com/office/drawing/2014/main" id="{ED014252-6B53-904E-A5C1-1FB8EED37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0755" y="1350616"/>
            <a:ext cx="914400" cy="914400"/>
          </a:xfrm>
          <a:prstGeom prst="rect">
            <a:avLst/>
          </a:prstGeom>
        </p:spPr>
      </p:pic>
      <p:pic>
        <p:nvPicPr>
          <p:cNvPr id="7" name="Tijdelijke aanduiding voor inhoud 7" descr="Wijn">
            <a:extLst>
              <a:ext uri="{FF2B5EF4-FFF2-40B4-BE49-F238E27FC236}">
                <a16:creationId xmlns:a16="http://schemas.microsoft.com/office/drawing/2014/main" id="{0135576B-1E8B-5844-9D11-F62E47469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6254" y="4532612"/>
            <a:ext cx="914400" cy="914400"/>
          </a:xfrm>
          <a:prstGeom prst="rect">
            <a:avLst/>
          </a:prstGeom>
        </p:spPr>
      </p:pic>
      <p:pic>
        <p:nvPicPr>
          <p:cNvPr id="10" name="Tijdelijke aanduiding voor inhoud 7" descr="Meditatie">
            <a:extLst>
              <a:ext uri="{FF2B5EF4-FFF2-40B4-BE49-F238E27FC236}">
                <a16:creationId xmlns:a16="http://schemas.microsoft.com/office/drawing/2014/main" id="{601304DD-B937-B24C-AF7C-0878F0302F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36254" y="3487564"/>
            <a:ext cx="914400" cy="914400"/>
          </a:xfrm>
          <a:prstGeom prst="rect">
            <a:avLst/>
          </a:prstGeom>
        </p:spPr>
      </p:pic>
      <p:pic>
        <p:nvPicPr>
          <p:cNvPr id="11" name="Tijdelijke aanduiding voor inhoud 7" descr="Springtouw">
            <a:extLst>
              <a:ext uri="{FF2B5EF4-FFF2-40B4-BE49-F238E27FC236}">
                <a16:creationId xmlns:a16="http://schemas.microsoft.com/office/drawing/2014/main" id="{F81581B8-93C1-D341-880C-9B9FC64BBC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20755" y="2455658"/>
            <a:ext cx="914400" cy="914400"/>
          </a:xfrm>
          <a:prstGeom prst="rect">
            <a:avLst/>
          </a:prstGeom>
        </p:spPr>
      </p:pic>
      <p:pic>
        <p:nvPicPr>
          <p:cNvPr id="12" name="Tijdelijke aanduiding voor inhoud 7" descr="Bureaustoel">
            <a:extLst>
              <a:ext uri="{FF2B5EF4-FFF2-40B4-BE49-F238E27FC236}">
                <a16:creationId xmlns:a16="http://schemas.microsoft.com/office/drawing/2014/main" id="{26B461F0-B060-D145-B4D8-0E7AC7684A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20755" y="5577660"/>
            <a:ext cx="914400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103307B0-85E2-6447-88B7-8FDF375E8A62}"/>
              </a:ext>
            </a:extLst>
          </p:cNvPr>
          <p:cNvSpPr txBox="1"/>
          <p:nvPr/>
        </p:nvSpPr>
        <p:spPr>
          <a:xfrm>
            <a:off x="1771542" y="1546206"/>
            <a:ext cx="9799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Mensen </a:t>
            </a:r>
            <a:r>
              <a:rPr lang="nl-NL" sz="2800" dirty="0">
                <a:solidFill>
                  <a:srgbClr val="00B050"/>
                </a:solidFill>
              </a:rPr>
              <a:t>eten</a:t>
            </a:r>
            <a:r>
              <a:rPr lang="nl-NL" sz="2800" dirty="0"/>
              <a:t> gezonder dan normaal (M = 3.10, voor 23% verbeterd)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676B1C2-1303-B54C-A5EF-F1019FAB5D0D}"/>
              </a:ext>
            </a:extLst>
          </p:cNvPr>
          <p:cNvSpPr txBox="1"/>
          <p:nvPr/>
        </p:nvSpPr>
        <p:spPr>
          <a:xfrm>
            <a:off x="1771542" y="2651249"/>
            <a:ext cx="10174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Mensen </a:t>
            </a:r>
            <a:r>
              <a:rPr lang="nl-NL" sz="2800" dirty="0">
                <a:solidFill>
                  <a:srgbClr val="FF0000"/>
                </a:solidFill>
              </a:rPr>
              <a:t>bewegen</a:t>
            </a:r>
            <a:r>
              <a:rPr lang="nl-NL" sz="2800" dirty="0"/>
              <a:t> minder dan normaal (M = 2.89, voor 40% verslechterd)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6C67B3B-A21B-0940-9214-A25F259A0F8D}"/>
              </a:ext>
            </a:extLst>
          </p:cNvPr>
          <p:cNvSpPr txBox="1"/>
          <p:nvPr/>
        </p:nvSpPr>
        <p:spPr>
          <a:xfrm>
            <a:off x="1771542" y="3738920"/>
            <a:ext cx="10174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Mensen </a:t>
            </a:r>
            <a:r>
              <a:rPr lang="nl-NL" sz="2800" dirty="0">
                <a:solidFill>
                  <a:srgbClr val="FF0000"/>
                </a:solidFill>
              </a:rPr>
              <a:t>ontspannen</a:t>
            </a:r>
            <a:r>
              <a:rPr lang="nl-NL" sz="2800" dirty="0"/>
              <a:t> iets minder dan normaal (M = 2.97, voor 29% verslechterd)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49DD938-8742-6047-9F65-01FD6A4FFC1F}"/>
              </a:ext>
            </a:extLst>
          </p:cNvPr>
          <p:cNvSpPr txBox="1"/>
          <p:nvPr/>
        </p:nvSpPr>
        <p:spPr>
          <a:xfrm>
            <a:off x="1771542" y="5773250"/>
            <a:ext cx="10174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Mensen vertonen veel meer </a:t>
            </a:r>
            <a:r>
              <a:rPr lang="nl-NL" sz="2800" dirty="0">
                <a:solidFill>
                  <a:srgbClr val="FF0000"/>
                </a:solidFill>
              </a:rPr>
              <a:t>sedentair gedrag </a:t>
            </a:r>
            <a:r>
              <a:rPr lang="nl-NL" sz="2800" dirty="0"/>
              <a:t>dan normaal (M = 3.64, 58% verslechterd)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6C0FB86-2575-3841-9F08-79B8265AA6E2}"/>
              </a:ext>
            </a:extLst>
          </p:cNvPr>
          <p:cNvSpPr txBox="1"/>
          <p:nvPr/>
        </p:nvSpPr>
        <p:spPr>
          <a:xfrm>
            <a:off x="1771542" y="4788574"/>
            <a:ext cx="10174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Mensen </a:t>
            </a:r>
            <a:r>
              <a:rPr lang="nl-NL" sz="2800" dirty="0">
                <a:solidFill>
                  <a:srgbClr val="00B050"/>
                </a:solidFill>
              </a:rPr>
              <a:t>drinken</a:t>
            </a:r>
            <a:r>
              <a:rPr lang="nl-NL" sz="2800" dirty="0"/>
              <a:t> iets minder dan normaal (M = 2.94, voor 19% verbeterd)</a:t>
            </a:r>
          </a:p>
        </p:txBody>
      </p:sp>
    </p:spTree>
    <p:extLst>
      <p:ext uri="{BB962C8B-B14F-4D97-AF65-F5344CB8AC3E}">
        <p14:creationId xmlns:p14="http://schemas.microsoft.com/office/powerpoint/2010/main" val="422501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ep 55">
            <a:extLst>
              <a:ext uri="{FF2B5EF4-FFF2-40B4-BE49-F238E27FC236}">
                <a16:creationId xmlns:a16="http://schemas.microsoft.com/office/drawing/2014/main" id="{E4643447-B1AA-1048-9905-9FF1AF0725EC}"/>
              </a:ext>
            </a:extLst>
          </p:cNvPr>
          <p:cNvGrpSpPr/>
          <p:nvPr/>
        </p:nvGrpSpPr>
        <p:grpSpPr>
          <a:xfrm>
            <a:off x="1427782" y="1081825"/>
            <a:ext cx="9336436" cy="4947216"/>
            <a:chOff x="2632378" y="2078335"/>
            <a:chExt cx="7801153" cy="3359818"/>
          </a:xfrm>
        </p:grpSpPr>
        <p:grpSp>
          <p:nvGrpSpPr>
            <p:cNvPr id="5" name="Group 48">
              <a:extLst>
                <a:ext uri="{FF2B5EF4-FFF2-40B4-BE49-F238E27FC236}">
                  <a16:creationId xmlns:a16="http://schemas.microsoft.com/office/drawing/2014/main" id="{40ED16C3-F9F1-334F-A3D6-6E61FD95488F}"/>
                </a:ext>
              </a:extLst>
            </p:cNvPr>
            <p:cNvGrpSpPr/>
            <p:nvPr/>
          </p:nvGrpSpPr>
          <p:grpSpPr>
            <a:xfrm>
              <a:off x="2632378" y="2078335"/>
              <a:ext cx="7801153" cy="3359818"/>
              <a:chOff x="142396" y="1750770"/>
              <a:chExt cx="7994179" cy="4032739"/>
            </a:xfrm>
          </p:grpSpPr>
          <p:sp>
            <p:nvSpPr>
              <p:cNvPr id="6" name="Rectangle 49">
                <a:extLst>
                  <a:ext uri="{FF2B5EF4-FFF2-40B4-BE49-F238E27FC236}">
                    <a16:creationId xmlns:a16="http://schemas.microsoft.com/office/drawing/2014/main" id="{D7D99E22-66C6-8048-8F2D-E32801FCC09C}"/>
                  </a:ext>
                </a:extLst>
              </p:cNvPr>
              <p:cNvSpPr/>
              <p:nvPr/>
            </p:nvSpPr>
            <p:spPr>
              <a:xfrm>
                <a:off x="142396" y="1750770"/>
                <a:ext cx="1769084" cy="14556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Blurred boundaries</a:t>
                </a:r>
              </a:p>
            </p:txBody>
          </p:sp>
          <p:sp>
            <p:nvSpPr>
              <p:cNvPr id="9" name="Rectangle 53">
                <a:extLst>
                  <a:ext uri="{FF2B5EF4-FFF2-40B4-BE49-F238E27FC236}">
                    <a16:creationId xmlns:a16="http://schemas.microsoft.com/office/drawing/2014/main" id="{B72D4E3F-F53B-F74D-8E1C-3E53EBB82795}"/>
                  </a:ext>
                </a:extLst>
              </p:cNvPr>
              <p:cNvSpPr/>
              <p:nvPr/>
            </p:nvSpPr>
            <p:spPr>
              <a:xfrm>
                <a:off x="6367491" y="1750770"/>
                <a:ext cx="1769084" cy="1482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/>
                  <a:t>Geluk</a:t>
                </a:r>
                <a:endParaRPr lang="en-US" sz="2800" dirty="0"/>
              </a:p>
            </p:txBody>
          </p:sp>
          <p:sp>
            <p:nvSpPr>
              <p:cNvPr id="17" name="Rectangle 62">
                <a:extLst>
                  <a:ext uri="{FF2B5EF4-FFF2-40B4-BE49-F238E27FC236}">
                    <a16:creationId xmlns:a16="http://schemas.microsoft.com/office/drawing/2014/main" id="{1EA176EF-3E15-AA41-8DFF-74D8EE3D6615}"/>
                  </a:ext>
                </a:extLst>
              </p:cNvPr>
              <p:cNvSpPr/>
              <p:nvPr/>
            </p:nvSpPr>
            <p:spPr>
              <a:xfrm>
                <a:off x="3131940" y="4360557"/>
                <a:ext cx="1956395" cy="142295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/>
                  <a:t>Leefstijl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gedrag</a:t>
                </a:r>
                <a:endParaRPr lang="en-US" sz="2800" dirty="0"/>
              </a:p>
            </p:txBody>
          </p:sp>
        </p:grpSp>
        <p:cxnSp>
          <p:nvCxnSpPr>
            <p:cNvPr id="34" name="Rechte verbindingslijn met pijl 33">
              <a:extLst>
                <a:ext uri="{FF2B5EF4-FFF2-40B4-BE49-F238E27FC236}">
                  <a16:creationId xmlns:a16="http://schemas.microsoft.com/office/drawing/2014/main" id="{35E417F8-083F-E443-89F4-3B558657B172}"/>
                </a:ext>
              </a:extLst>
            </p:cNvPr>
            <p:cNvCxnSpPr>
              <a:cxnSpLocks/>
              <a:stCxn id="6" idx="2"/>
              <a:endCxn id="17" idx="1"/>
            </p:cNvCxnSpPr>
            <p:nvPr/>
          </p:nvCxnSpPr>
          <p:spPr>
            <a:xfrm>
              <a:off x="3495562" y="3291060"/>
              <a:ext cx="2054174" cy="155433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Rechte verbindingslijn met pijl 35">
              <a:extLst>
                <a:ext uri="{FF2B5EF4-FFF2-40B4-BE49-F238E27FC236}">
                  <a16:creationId xmlns:a16="http://schemas.microsoft.com/office/drawing/2014/main" id="{F8D033F1-5880-5540-B638-B33F1F0A6FBB}"/>
                </a:ext>
              </a:extLst>
            </p:cNvPr>
            <p:cNvCxnSpPr>
              <a:cxnSpLocks/>
              <a:stCxn id="6" idx="3"/>
              <a:endCxn id="9" idx="1"/>
            </p:cNvCxnSpPr>
            <p:nvPr/>
          </p:nvCxnSpPr>
          <p:spPr>
            <a:xfrm>
              <a:off x="4358746" y="2684698"/>
              <a:ext cx="4348415" cy="11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>
              <a:extLst>
                <a:ext uri="{FF2B5EF4-FFF2-40B4-BE49-F238E27FC236}">
                  <a16:creationId xmlns:a16="http://schemas.microsoft.com/office/drawing/2014/main" id="{D60C3A3C-98FD-9B40-8B5D-D5343D662206}"/>
                </a:ext>
              </a:extLst>
            </p:cNvPr>
            <p:cNvCxnSpPr>
              <a:cxnSpLocks/>
              <a:stCxn id="17" idx="3"/>
              <a:endCxn id="9" idx="2"/>
            </p:cNvCxnSpPr>
            <p:nvPr/>
          </p:nvCxnSpPr>
          <p:spPr>
            <a:xfrm flipV="1">
              <a:off x="7458892" y="3313374"/>
              <a:ext cx="2111453" cy="153202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Rechte verbindingslijn met pijl 53">
              <a:extLst>
                <a:ext uri="{FF2B5EF4-FFF2-40B4-BE49-F238E27FC236}">
                  <a16:creationId xmlns:a16="http://schemas.microsoft.com/office/drawing/2014/main" id="{AE74ABE0-A812-7A47-97E8-B0DB0283C6D1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6504313" y="2734759"/>
              <a:ext cx="1" cy="151788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60">
            <a:extLst>
              <a:ext uri="{FF2B5EF4-FFF2-40B4-BE49-F238E27FC236}">
                <a16:creationId xmlns:a16="http://schemas.microsoft.com/office/drawing/2014/main" id="{06F1B493-F8A7-074B-8D75-975E5001064E}"/>
              </a:ext>
            </a:extLst>
          </p:cNvPr>
          <p:cNvSpPr/>
          <p:nvPr/>
        </p:nvSpPr>
        <p:spPr>
          <a:xfrm>
            <a:off x="5833135" y="1418711"/>
            <a:ext cx="525727" cy="3815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(1)</a:t>
            </a:r>
          </a:p>
        </p:txBody>
      </p:sp>
      <p:sp>
        <p:nvSpPr>
          <p:cNvPr id="13" name="Rectangle 60">
            <a:extLst>
              <a:ext uri="{FF2B5EF4-FFF2-40B4-BE49-F238E27FC236}">
                <a16:creationId xmlns:a16="http://schemas.microsoft.com/office/drawing/2014/main" id="{2BAC7F1A-3138-FE49-A4AF-45D97AB27F69}"/>
              </a:ext>
            </a:extLst>
          </p:cNvPr>
          <p:cNvSpPr/>
          <p:nvPr/>
        </p:nvSpPr>
        <p:spPr>
          <a:xfrm>
            <a:off x="6130279" y="3025402"/>
            <a:ext cx="525727" cy="3815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(2)</a:t>
            </a:r>
          </a:p>
        </p:txBody>
      </p:sp>
      <p:sp>
        <p:nvSpPr>
          <p:cNvPr id="14" name="Rectangle 60">
            <a:extLst>
              <a:ext uri="{FF2B5EF4-FFF2-40B4-BE49-F238E27FC236}">
                <a16:creationId xmlns:a16="http://schemas.microsoft.com/office/drawing/2014/main" id="{016858E4-BA4E-4B43-84B3-7B01E308E036}"/>
              </a:ext>
            </a:extLst>
          </p:cNvPr>
          <p:cNvSpPr/>
          <p:nvPr/>
        </p:nvSpPr>
        <p:spPr>
          <a:xfrm>
            <a:off x="3493903" y="3448212"/>
            <a:ext cx="525727" cy="3815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(3)</a:t>
            </a:r>
          </a:p>
        </p:txBody>
      </p:sp>
      <p:sp>
        <p:nvSpPr>
          <p:cNvPr id="15" name="Rectangle 60">
            <a:extLst>
              <a:ext uri="{FF2B5EF4-FFF2-40B4-BE49-F238E27FC236}">
                <a16:creationId xmlns:a16="http://schemas.microsoft.com/office/drawing/2014/main" id="{7DF4507A-C90E-8C44-A0F6-533D82CB7501}"/>
              </a:ext>
            </a:extLst>
          </p:cNvPr>
          <p:cNvSpPr/>
          <p:nvPr/>
        </p:nvSpPr>
        <p:spPr>
          <a:xfrm>
            <a:off x="8204795" y="3446269"/>
            <a:ext cx="525727" cy="3815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70330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5516C-C90C-4F43-8C5A-93BACD65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Beschermend effect van slaap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A55C7429-39CE-2042-988E-6A9A7E1C4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085834"/>
              </p:ext>
            </p:extLst>
          </p:nvPr>
        </p:nvGraphicFramePr>
        <p:xfrm>
          <a:off x="1061861" y="1690688"/>
          <a:ext cx="8717139" cy="436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794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Vragen">
            <a:extLst>
              <a:ext uri="{FF2B5EF4-FFF2-40B4-BE49-F238E27FC236}">
                <a16:creationId xmlns:a16="http://schemas.microsoft.com/office/drawing/2014/main" id="{2F16BB76-A570-2246-A6DD-254B98F49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graphicFrame>
        <p:nvGraphicFramePr>
          <p:cNvPr id="22" name="Tijdelijke aanduiding voor inhoud 2">
            <a:extLst>
              <a:ext uri="{FF2B5EF4-FFF2-40B4-BE49-F238E27FC236}">
                <a16:creationId xmlns:a16="http://schemas.microsoft.com/office/drawing/2014/main" id="{3948FB6D-D8D0-49E8-A6E6-20BF323AF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2873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607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Macintosh PowerPoint</Application>
  <PresentationFormat>Breedbeeld</PresentationFormat>
  <Paragraphs>78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2020-11-11T15:02:00Z</dcterms:created>
  <dcterms:modified xsi:type="dcterms:W3CDTF">2020-11-11T15:02:00Z</dcterms:modified>
</cp:coreProperties>
</file>